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77" r:id="rId5"/>
    <p:sldId id="261" r:id="rId6"/>
    <p:sldId id="278" r:id="rId7"/>
    <p:sldId id="279" r:id="rId8"/>
    <p:sldId id="280" r:id="rId9"/>
    <p:sldId id="281" r:id="rId10"/>
    <p:sldId id="282" r:id="rId11"/>
    <p:sldId id="275" r:id="rId12"/>
  </p:sldIdLst>
  <p:sldSz cx="18288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00"/>
    <a:srgbClr val="FDF3AD"/>
    <a:srgbClr val="F9FFD5"/>
    <a:srgbClr val="FF7D50"/>
    <a:srgbClr val="CCECFF"/>
    <a:srgbClr val="FAE2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3" autoAdjust="0"/>
  </p:normalViewPr>
  <p:slideViewPr>
    <p:cSldViewPr snapToGrid="0">
      <p:cViewPr varScale="1">
        <p:scale>
          <a:sx n="55" d="100"/>
          <a:sy n="55" d="100"/>
        </p:scale>
        <p:origin x="1674" y="102"/>
      </p:cViewPr>
      <p:guideLst>
        <p:guide orient="horz" pos="432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994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34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73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9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33500" y="2298700"/>
            <a:ext cx="15621000" cy="46482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33500" y="7073900"/>
            <a:ext cx="15621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50"/>
            </a:lvl1pPr>
            <a:lvl2pPr marL="0" indent="0" algn="ctr">
              <a:spcBef>
                <a:spcPts val="0"/>
              </a:spcBef>
              <a:buSzTx/>
              <a:buNone/>
              <a:defRPr sz="4050"/>
            </a:lvl2pPr>
            <a:lvl3pPr marL="0" indent="0" algn="ctr">
              <a:spcBef>
                <a:spcPts val="0"/>
              </a:spcBef>
              <a:buSzTx/>
              <a:buNone/>
              <a:defRPr sz="4050"/>
            </a:lvl3pPr>
            <a:lvl4pPr marL="0" indent="0" algn="ctr">
              <a:spcBef>
                <a:spcPts val="0"/>
              </a:spcBef>
              <a:buSzTx/>
              <a:buNone/>
              <a:defRPr sz="4050"/>
            </a:lvl4pPr>
            <a:lvl5pPr marL="0" indent="0" algn="ctr">
              <a:spcBef>
                <a:spcPts val="0"/>
              </a:spcBef>
              <a:buSzTx/>
              <a:buNone/>
              <a:defRPr sz="40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790700" y="8953501"/>
            <a:ext cx="14716125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790700" y="6161405"/>
            <a:ext cx="14716125" cy="65659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7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8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992187" indent="-992187">
              <a:defRPr sz="7500" b="1">
                <a:solidFill>
                  <a:srgbClr val="FFBC00"/>
                </a:solidFill>
              </a:defRPr>
            </a:lvl1pPr>
            <a:lvl2pPr marL="1468437" indent="-992187">
              <a:defRPr sz="7500" b="1">
                <a:solidFill>
                  <a:srgbClr val="FFBC00"/>
                </a:solidFill>
              </a:defRPr>
            </a:lvl2pPr>
            <a:lvl3pPr marL="1944687" indent="-992187">
              <a:defRPr sz="7500" b="1">
                <a:solidFill>
                  <a:srgbClr val="FFBC00"/>
                </a:solidFill>
              </a:defRPr>
            </a:lvl3pPr>
            <a:lvl4pPr marL="2420937" indent="-992187">
              <a:defRPr sz="7500" b="1">
                <a:solidFill>
                  <a:srgbClr val="FFBC00"/>
                </a:solidFill>
              </a:defRPr>
            </a:lvl4pPr>
            <a:lvl5pPr marL="2897187" indent="-992187">
              <a:defRPr sz="7500" b="1">
                <a:solidFill>
                  <a:srgbClr val="FFBC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2344476" y="673100"/>
            <a:ext cx="136017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6250" y="9512300"/>
            <a:ext cx="173355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6250" y="11442700"/>
            <a:ext cx="17335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50"/>
            </a:lvl1pPr>
            <a:lvl2pPr marL="0" indent="0" algn="ctr">
              <a:spcBef>
                <a:spcPts val="0"/>
              </a:spcBef>
              <a:buSzTx/>
              <a:buNone/>
              <a:defRPr sz="4050"/>
            </a:lvl2pPr>
            <a:lvl3pPr marL="0" indent="0" algn="ctr">
              <a:spcBef>
                <a:spcPts val="0"/>
              </a:spcBef>
              <a:buSzTx/>
              <a:buNone/>
              <a:defRPr sz="4050"/>
            </a:lvl3pPr>
            <a:lvl4pPr marL="0" indent="0" algn="ctr">
              <a:spcBef>
                <a:spcPts val="0"/>
              </a:spcBef>
              <a:buSzTx/>
              <a:buNone/>
              <a:defRPr sz="4050"/>
            </a:lvl4pPr>
            <a:lvl5pPr marL="0" indent="0" algn="ctr">
              <a:spcBef>
                <a:spcPts val="0"/>
              </a:spcBef>
              <a:buSzTx/>
              <a:buNone/>
              <a:defRPr sz="40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33500" y="4533900"/>
            <a:ext cx="15621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9874485" y="952500"/>
            <a:ext cx="714375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38250" y="952500"/>
            <a:ext cx="7667625" cy="5549900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38250" y="6527800"/>
            <a:ext cx="7667625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50"/>
            </a:lvl1pPr>
            <a:lvl2pPr marL="0" indent="0" algn="ctr">
              <a:spcBef>
                <a:spcPts val="0"/>
              </a:spcBef>
              <a:buSzTx/>
              <a:buNone/>
              <a:defRPr sz="4050"/>
            </a:lvl2pPr>
            <a:lvl3pPr marL="0" indent="0" algn="ctr">
              <a:spcBef>
                <a:spcPts val="0"/>
              </a:spcBef>
              <a:buSzTx/>
              <a:buNone/>
              <a:defRPr sz="4050"/>
            </a:lvl3pPr>
            <a:lvl4pPr marL="0" indent="0" algn="ctr">
              <a:spcBef>
                <a:spcPts val="0"/>
              </a:spcBef>
              <a:buSzTx/>
              <a:buNone/>
              <a:defRPr sz="4050"/>
            </a:lvl4pPr>
            <a:lvl5pPr marL="0" indent="0" algn="ctr">
              <a:spcBef>
                <a:spcPts val="0"/>
              </a:spcBef>
              <a:buSzTx/>
              <a:buNone/>
              <a:defRPr sz="40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9877425" y="3149600"/>
            <a:ext cx="714375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266825" y="3149600"/>
            <a:ext cx="7667625" cy="92964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3375"/>
              </a:spcBef>
              <a:defRPr sz="2850"/>
            </a:lvl1pPr>
            <a:lvl2pPr marL="838200" indent="-419100">
              <a:spcBef>
                <a:spcPts val="3375"/>
              </a:spcBef>
              <a:defRPr sz="2850"/>
            </a:lvl2pPr>
            <a:lvl3pPr marL="1257300" indent="-419100">
              <a:spcBef>
                <a:spcPts val="3375"/>
              </a:spcBef>
              <a:defRPr sz="2850"/>
            </a:lvl3pPr>
            <a:lvl4pPr marL="1676400" indent="-419100">
              <a:spcBef>
                <a:spcPts val="3375"/>
              </a:spcBef>
              <a:defRPr sz="2850"/>
            </a:lvl4pPr>
            <a:lvl5pPr marL="2095500" indent="-419100">
              <a:spcBef>
                <a:spcPts val="3375"/>
              </a:spcBef>
              <a:defRPr sz="28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66825" y="1778000"/>
            <a:ext cx="15754350" cy="10160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1820525" y="7048500"/>
            <a:ext cx="5553075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1820525" y="1130300"/>
            <a:ext cx="5553075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904875" y="1130300"/>
            <a:ext cx="106299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66825" y="355600"/>
            <a:ext cx="1575435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66825" y="3149600"/>
            <a:ext cx="1575435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46877" y="13081001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76250" marR="0" indent="-476250" algn="l" defTabSz="619125" latinLnBrk="0">
        <a:lnSpc>
          <a:spcPct val="100000"/>
        </a:lnSpc>
        <a:spcBef>
          <a:spcPts val="4425"/>
        </a:spcBef>
        <a:spcAft>
          <a:spcPts val="0"/>
        </a:spcAft>
        <a:buClrTx/>
        <a:buSzPct val="12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952500" marR="0" indent="-476250" algn="l" defTabSz="619125" latinLnBrk="0">
        <a:lnSpc>
          <a:spcPct val="100000"/>
        </a:lnSpc>
        <a:spcBef>
          <a:spcPts val="4425"/>
        </a:spcBef>
        <a:spcAft>
          <a:spcPts val="0"/>
        </a:spcAft>
        <a:buClrTx/>
        <a:buSzPct val="12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428750" marR="0" indent="-476250" algn="l" defTabSz="619125" latinLnBrk="0">
        <a:lnSpc>
          <a:spcPct val="100000"/>
        </a:lnSpc>
        <a:spcBef>
          <a:spcPts val="4425"/>
        </a:spcBef>
        <a:spcAft>
          <a:spcPts val="0"/>
        </a:spcAft>
        <a:buClrTx/>
        <a:buSzPct val="12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05000" marR="0" indent="-476250" algn="l" defTabSz="619125" latinLnBrk="0">
        <a:lnSpc>
          <a:spcPct val="100000"/>
        </a:lnSpc>
        <a:spcBef>
          <a:spcPts val="4425"/>
        </a:spcBef>
        <a:spcAft>
          <a:spcPts val="0"/>
        </a:spcAft>
        <a:buClrTx/>
        <a:buSzPct val="12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1250" marR="0" indent="-476250" algn="l" defTabSz="619125" latinLnBrk="0">
        <a:lnSpc>
          <a:spcPct val="100000"/>
        </a:lnSpc>
        <a:spcBef>
          <a:spcPts val="4425"/>
        </a:spcBef>
        <a:spcAft>
          <a:spcPts val="0"/>
        </a:spcAft>
        <a:buClrTx/>
        <a:buSzPct val="12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57500" marR="0" indent="-476250" algn="l" defTabSz="619125" latinLnBrk="0">
        <a:lnSpc>
          <a:spcPct val="100000"/>
        </a:lnSpc>
        <a:spcBef>
          <a:spcPts val="4425"/>
        </a:spcBef>
        <a:spcAft>
          <a:spcPts val="0"/>
        </a:spcAft>
        <a:buClrTx/>
        <a:buSzPct val="12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333750" marR="0" indent="-476250" algn="l" defTabSz="619125" latinLnBrk="0">
        <a:lnSpc>
          <a:spcPct val="100000"/>
        </a:lnSpc>
        <a:spcBef>
          <a:spcPts val="4425"/>
        </a:spcBef>
        <a:spcAft>
          <a:spcPts val="0"/>
        </a:spcAft>
        <a:buClrTx/>
        <a:buSzPct val="12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810000" marR="0" indent="-476250" algn="l" defTabSz="619125" latinLnBrk="0">
        <a:lnSpc>
          <a:spcPct val="100000"/>
        </a:lnSpc>
        <a:spcBef>
          <a:spcPts val="4425"/>
        </a:spcBef>
        <a:spcAft>
          <a:spcPts val="0"/>
        </a:spcAft>
        <a:buClrTx/>
        <a:buSzPct val="12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286250" marR="0" indent="-476250" algn="l" defTabSz="619125" latinLnBrk="0">
        <a:lnSpc>
          <a:spcPct val="100000"/>
        </a:lnSpc>
        <a:spcBef>
          <a:spcPts val="4425"/>
        </a:spcBef>
        <a:spcAft>
          <a:spcPts val="0"/>
        </a:spcAft>
        <a:buClrTx/>
        <a:buSzPct val="12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714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429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5143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858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572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0287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2001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3716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lobalRusTrade.com"/>
          <p:cNvSpPr txBox="1">
            <a:spLocks noGrp="1"/>
          </p:cNvSpPr>
          <p:nvPr>
            <p:ph type="title"/>
          </p:nvPr>
        </p:nvSpPr>
        <p:spPr>
          <a:xfrm>
            <a:off x="1765330" y="2078345"/>
            <a:ext cx="15754351" cy="17145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>
                <a:solidFill>
                  <a:srgbClr val="141414"/>
                </a:solidFill>
              </a:defRPr>
            </a:lvl1pPr>
          </a:lstStyle>
          <a:p>
            <a:r>
              <a:rPr lang="en-US" dirty="0"/>
              <a:t>Strengthening innovative cooperation among BRICS countries to achieve stable economic growth</a:t>
            </a:r>
            <a:endParaRPr dirty="0"/>
          </a:p>
        </p:txBody>
      </p:sp>
      <p:sp>
        <p:nvSpPr>
          <p:cNvPr id="129" name="Прямоугольник"/>
          <p:cNvSpPr/>
          <p:nvPr/>
        </p:nvSpPr>
        <p:spPr>
          <a:xfrm>
            <a:off x="-1431" y="1710791"/>
            <a:ext cx="942827" cy="10294419"/>
          </a:xfrm>
          <a:prstGeom prst="rect">
            <a:avLst/>
          </a:prstGeom>
          <a:solidFill>
            <a:srgbClr val="007CC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007CC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130" name="Прямоугольник"/>
          <p:cNvSpPr/>
          <p:nvPr/>
        </p:nvSpPr>
        <p:spPr>
          <a:xfrm>
            <a:off x="5118465" y="4598971"/>
            <a:ext cx="8402762" cy="101948"/>
          </a:xfrm>
          <a:prstGeom prst="rect">
            <a:avLst/>
          </a:prstGeom>
          <a:solidFill>
            <a:srgbClr val="FFBC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grpSp>
        <p:nvGrpSpPr>
          <p:cNvPr id="2" name="Группа 1"/>
          <p:cNvGrpSpPr/>
          <p:nvPr/>
        </p:nvGrpSpPr>
        <p:grpSpPr>
          <a:xfrm>
            <a:off x="6402469" y="4995965"/>
            <a:ext cx="5398253" cy="4302725"/>
            <a:chOff x="6191454" y="4706637"/>
            <a:chExt cx="5398253" cy="4302725"/>
          </a:xfrm>
        </p:grpSpPr>
        <p:pic>
          <p:nvPicPr>
            <p:cNvPr id="131" name="Изображение" descr="Изображение"/>
            <p:cNvPicPr>
              <a:picLocks noChangeAspect="1"/>
            </p:cNvPicPr>
            <p:nvPr/>
          </p:nvPicPr>
          <p:blipFill>
            <a:blip r:embed="rId2">
              <a:alphaModFix amt="80067"/>
              <a:extLst/>
            </a:blip>
            <a:stretch>
              <a:fillRect/>
            </a:stretch>
          </p:blipFill>
          <p:spPr>
            <a:xfrm>
              <a:off x="6191454" y="4706637"/>
              <a:ext cx="5398253" cy="430272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2" name="Logo (1).png" descr="Logo (1).png"/>
            <p:cNvPicPr>
              <a:picLocks noChangeAspect="1"/>
            </p:cNvPicPr>
            <p:nvPr/>
          </p:nvPicPr>
          <p:blipFill>
            <a:blip r:embed="rId3">
              <a:alphaModFix amt="80266"/>
              <a:extLst/>
            </a:blip>
            <a:stretch>
              <a:fillRect/>
            </a:stretch>
          </p:blipFill>
          <p:spPr>
            <a:xfrm>
              <a:off x="8767489" y="6812112"/>
              <a:ext cx="753022" cy="38110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33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7977322" y="11601451"/>
            <a:ext cx="230833" cy="3795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9" name="Реализуйте экспортный потенциал вашего региона…"/>
          <p:cNvSpPr txBox="1"/>
          <p:nvPr/>
        </p:nvSpPr>
        <p:spPr>
          <a:xfrm>
            <a:off x="1533250" y="9456951"/>
            <a:ext cx="15852217" cy="279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>
              <a:defRPr sz="8000">
                <a:solidFill>
                  <a:srgbClr val="141414"/>
                </a:solidFill>
              </a:defRPr>
            </a:pPr>
            <a:r>
              <a:rPr lang="en-US" sz="4400" dirty="0" smtClean="0"/>
              <a:t>Anna </a:t>
            </a:r>
            <a:r>
              <a:rPr lang="en-US" sz="4400" dirty="0" err="1" smtClean="0"/>
              <a:t>Nesterova</a:t>
            </a:r>
            <a:endParaRPr lang="en-US" sz="4400" dirty="0" smtClean="0"/>
          </a:p>
          <a:p>
            <a:pPr>
              <a:defRPr sz="8000">
                <a:solidFill>
                  <a:srgbClr val="141414"/>
                </a:solidFill>
              </a:defRPr>
            </a:pPr>
            <a:endParaRPr lang="en-US" sz="1000" dirty="0" smtClean="0"/>
          </a:p>
          <a:p>
            <a:pPr>
              <a:defRPr sz="8000">
                <a:solidFill>
                  <a:srgbClr val="141414"/>
                </a:solidFill>
              </a:defRPr>
            </a:pPr>
            <a:r>
              <a:rPr lang="en-US" sz="3600" b="0" dirty="0" smtClean="0"/>
              <a:t>Chairperson of the Board of Directors Global </a:t>
            </a:r>
            <a:r>
              <a:rPr lang="en-US" sz="3600" b="0" dirty="0" err="1" smtClean="0"/>
              <a:t>Rus</a:t>
            </a:r>
            <a:r>
              <a:rPr lang="en-US" sz="3600" b="0" dirty="0" smtClean="0"/>
              <a:t> Trade</a:t>
            </a:r>
          </a:p>
          <a:p>
            <a:pPr>
              <a:defRPr sz="8000">
                <a:solidFill>
                  <a:srgbClr val="141414"/>
                </a:solidFill>
              </a:defRPr>
            </a:pPr>
            <a:r>
              <a:rPr lang="en-US" sz="3600" b="0" dirty="0"/>
              <a:t>Head of </a:t>
            </a:r>
            <a:r>
              <a:rPr lang="en-US" sz="3600" b="0" dirty="0" smtClean="0"/>
              <a:t>Russian </a:t>
            </a:r>
            <a:r>
              <a:rPr lang="en-US" sz="3600" b="0" dirty="0"/>
              <a:t>Working Group on </a:t>
            </a:r>
            <a:r>
              <a:rPr lang="en-US" sz="3600" b="0" dirty="0" smtClean="0"/>
              <a:t>Digital </a:t>
            </a:r>
            <a:r>
              <a:rPr lang="en-US" sz="3600" b="0" dirty="0"/>
              <a:t>Economy of </a:t>
            </a:r>
            <a:r>
              <a:rPr lang="en-US" sz="3600" b="0" dirty="0" smtClean="0"/>
              <a:t>BRICS </a:t>
            </a:r>
            <a:r>
              <a:rPr lang="en-US" sz="3600" b="0" dirty="0"/>
              <a:t>Business Council</a:t>
            </a:r>
            <a:endParaRPr sz="3600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lobalRusTrade.co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141414"/>
                </a:solidFill>
              </a:defRPr>
            </a:lvl1pPr>
          </a:lstStyle>
          <a:p>
            <a:pPr algn="l"/>
            <a:r>
              <a:rPr lang="en-US" sz="6600" b="1" dirty="0" smtClean="0"/>
              <a:t>BRICS E-Commerce Platforms Network</a:t>
            </a:r>
            <a:endParaRPr sz="6600" b="1" dirty="0"/>
          </a:p>
        </p:txBody>
      </p:sp>
      <p:sp>
        <p:nvSpPr>
          <p:cNvPr id="136" name="Прямоугольник"/>
          <p:cNvSpPr/>
          <p:nvPr/>
        </p:nvSpPr>
        <p:spPr>
          <a:xfrm>
            <a:off x="1515840" y="3685063"/>
            <a:ext cx="3412927" cy="140495"/>
          </a:xfrm>
          <a:prstGeom prst="rect">
            <a:avLst/>
          </a:prstGeom>
          <a:solidFill>
            <a:srgbClr val="FF7D5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137" name="Первая российская…"/>
          <p:cNvSpPr txBox="1">
            <a:spLocks noGrp="1"/>
          </p:cNvSpPr>
          <p:nvPr>
            <p:ph type="body" sz="half" idx="1"/>
          </p:nvPr>
        </p:nvSpPr>
        <p:spPr>
          <a:xfrm>
            <a:off x="1266825" y="4629150"/>
            <a:ext cx="14727011" cy="69723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5819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Tx/>
              <a:defRPr sz="5076" b="0">
                <a:solidFill>
                  <a:srgbClr val="141414"/>
                </a:solidFill>
              </a:defRPr>
            </a:pPr>
            <a:r>
              <a:rPr lang="en-US" sz="4400" b="1" dirty="0" smtClean="0">
                <a:solidFill>
                  <a:srgbClr val="FFBC00"/>
                </a:solidFill>
              </a:rPr>
              <a:t>Exchange of experience </a:t>
            </a:r>
            <a:r>
              <a:rPr lang="en-US" sz="4400" dirty="0" smtClean="0"/>
              <a:t>and information in the field of e-commerce</a:t>
            </a:r>
          </a:p>
          <a:p>
            <a:pPr defTabSz="5819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Tx/>
              <a:defRPr sz="5076" b="0">
                <a:solidFill>
                  <a:srgbClr val="141414"/>
                </a:solidFill>
              </a:defRPr>
            </a:pPr>
            <a:r>
              <a:rPr lang="en-US" sz="4400" dirty="0" smtClean="0"/>
              <a:t>Exchange of RFQs (Request for quotation)</a:t>
            </a:r>
          </a:p>
          <a:p>
            <a:pPr defTabSz="5819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Tx/>
              <a:defRPr sz="5076" b="0">
                <a:solidFill>
                  <a:srgbClr val="141414"/>
                </a:solidFill>
              </a:defRPr>
            </a:pPr>
            <a:r>
              <a:rPr lang="en-US" sz="4400" dirty="0" smtClean="0"/>
              <a:t>Developing a </a:t>
            </a:r>
            <a:r>
              <a:rPr lang="en-US" sz="4400" b="1" dirty="0" smtClean="0">
                <a:solidFill>
                  <a:srgbClr val="FFBC00"/>
                </a:solidFill>
              </a:rPr>
              <a:t>standardized form </a:t>
            </a:r>
            <a:r>
              <a:rPr lang="en-US" sz="4400" dirty="0" smtClean="0">
                <a:solidFill>
                  <a:schemeClr val="tx1"/>
                </a:solidFill>
              </a:rPr>
              <a:t>of RFQ</a:t>
            </a:r>
          </a:p>
          <a:p>
            <a:pPr defTabSz="5819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Tx/>
              <a:defRPr sz="5076" b="0">
                <a:solidFill>
                  <a:srgbClr val="141414"/>
                </a:solidFill>
              </a:defRPr>
            </a:pPr>
            <a:r>
              <a:rPr lang="en-US" sz="4400" dirty="0" smtClean="0"/>
              <a:t>Placement of </a:t>
            </a:r>
            <a:r>
              <a:rPr lang="en-US" sz="4400" b="1" dirty="0" smtClean="0">
                <a:solidFill>
                  <a:srgbClr val="FFBC00"/>
                </a:solidFill>
              </a:rPr>
              <a:t>cross-references to partner`s websites</a:t>
            </a:r>
          </a:p>
          <a:p>
            <a:pPr defTabSz="5819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Tx/>
              <a:defRPr sz="5076" b="0">
                <a:solidFill>
                  <a:srgbClr val="141414"/>
                </a:solidFill>
              </a:defRPr>
            </a:pPr>
            <a:r>
              <a:rPr lang="en-US" sz="4400" dirty="0" smtClean="0"/>
              <a:t>Organization of meetings, conferences, seminars</a:t>
            </a:r>
          </a:p>
          <a:p>
            <a:pPr defTabSz="581977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Tx/>
              <a:defRPr sz="5076" b="0">
                <a:solidFill>
                  <a:srgbClr val="141414"/>
                </a:solidFill>
              </a:defRPr>
            </a:pPr>
            <a:r>
              <a:rPr lang="en-US" sz="4400" dirty="0" smtClean="0"/>
              <a:t>Placement of brief information about the platform in </a:t>
            </a:r>
            <a:r>
              <a:rPr lang="en-US" sz="4400" b="1" dirty="0" smtClean="0">
                <a:solidFill>
                  <a:srgbClr val="FFBC00"/>
                </a:solidFill>
              </a:rPr>
              <a:t>educational materials</a:t>
            </a:r>
            <a:endParaRPr lang="ru-RU" sz="4400" b="1" dirty="0" smtClean="0">
              <a:solidFill>
                <a:srgbClr val="FFBC00"/>
              </a:solidFill>
            </a:endParaRPr>
          </a:p>
        </p:txBody>
      </p:sp>
      <p:sp>
        <p:nvSpPr>
          <p:cNvPr id="138" name="Прямоугольник"/>
          <p:cNvSpPr/>
          <p:nvPr/>
        </p:nvSpPr>
        <p:spPr>
          <a:xfrm>
            <a:off x="-1431" y="1710791"/>
            <a:ext cx="463900" cy="10294419"/>
          </a:xfrm>
          <a:prstGeom prst="rect">
            <a:avLst/>
          </a:prstGeom>
          <a:solidFill>
            <a:srgbClr val="86C4E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142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7977322" y="11601451"/>
            <a:ext cx="230833" cy="3795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65" y="2054350"/>
            <a:ext cx="1081280" cy="784100"/>
          </a:xfrm>
          <a:prstGeom prst="rect">
            <a:avLst/>
          </a:prstGeom>
        </p:spPr>
      </p:pic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4">
            <a:alphaModFix amt="11328"/>
            <a:extLst/>
          </a:blip>
          <a:stretch>
            <a:fillRect/>
          </a:stretch>
        </p:blipFill>
        <p:spPr>
          <a:xfrm>
            <a:off x="6294906" y="4514850"/>
            <a:ext cx="7868211" cy="7086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0452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lobal RUS Trade"/>
          <p:cNvSpPr txBox="1"/>
          <p:nvPr/>
        </p:nvSpPr>
        <p:spPr>
          <a:xfrm>
            <a:off x="10055876" y="9553672"/>
            <a:ext cx="5097736" cy="688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 algn="l">
              <a:spcBef>
                <a:spcPts val="4000"/>
              </a:spcBef>
              <a:defRPr sz="5000" b="0">
                <a:solidFill>
                  <a:srgbClr val="141414"/>
                </a:solidFill>
              </a:defRPr>
            </a:lvl1pPr>
          </a:lstStyle>
          <a:p>
            <a:r>
              <a:rPr sz="3750" dirty="0"/>
              <a:t>Global RUS Trade</a:t>
            </a:r>
          </a:p>
        </p:txBody>
      </p:sp>
      <p:sp>
        <p:nvSpPr>
          <p:cNvPr id="401" name="Реализуйте экспортный потенциал вашего региона…"/>
          <p:cNvSpPr txBox="1"/>
          <p:nvPr/>
        </p:nvSpPr>
        <p:spPr>
          <a:xfrm>
            <a:off x="1266826" y="819655"/>
            <a:ext cx="15852217" cy="246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l">
              <a:defRPr sz="8000">
                <a:solidFill>
                  <a:srgbClr val="141414"/>
                </a:solidFill>
              </a:defRPr>
            </a:pPr>
            <a:r>
              <a:rPr lang="en-US" sz="6000" dirty="0" smtClean="0"/>
              <a:t>Thank you for your attention!</a:t>
            </a:r>
            <a:endParaRPr sz="6000" dirty="0"/>
          </a:p>
        </p:txBody>
      </p:sp>
      <p:sp>
        <p:nvSpPr>
          <p:cNvPr id="402" name="Прямоугольник"/>
          <p:cNvSpPr/>
          <p:nvPr/>
        </p:nvSpPr>
        <p:spPr>
          <a:xfrm>
            <a:off x="-1431" y="1710791"/>
            <a:ext cx="463900" cy="10294419"/>
          </a:xfrm>
          <a:prstGeom prst="rect">
            <a:avLst/>
          </a:prstGeom>
          <a:solidFill>
            <a:srgbClr val="86C4E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403" name="info@globalrustrade.com…"/>
          <p:cNvSpPr txBox="1">
            <a:spLocks noGrp="1"/>
          </p:cNvSpPr>
          <p:nvPr>
            <p:ph type="body" sz="quarter" idx="1"/>
          </p:nvPr>
        </p:nvSpPr>
        <p:spPr>
          <a:xfrm>
            <a:off x="1116137" y="9413980"/>
            <a:ext cx="6577764" cy="259123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spcBef>
                <a:spcPts val="3000"/>
              </a:spcBef>
              <a:buSzTx/>
              <a:buNone/>
              <a:defRPr sz="5000">
                <a:solidFill>
                  <a:srgbClr val="141414"/>
                </a:solidFill>
              </a:defRPr>
            </a:pPr>
            <a:r>
              <a:rPr sz="4000" dirty="0"/>
              <a:t>info@globalrustrade.com</a:t>
            </a:r>
          </a:p>
          <a:p>
            <a:pPr marL="0" indent="0">
              <a:spcBef>
                <a:spcPts val="3000"/>
              </a:spcBef>
              <a:buSzTx/>
              <a:buNone/>
              <a:defRPr sz="5000">
                <a:solidFill>
                  <a:srgbClr val="141414"/>
                </a:solidFill>
              </a:defRPr>
            </a:pPr>
            <a:r>
              <a:rPr sz="4000" dirty="0"/>
              <a:t>+7 (495) 646 56 01</a:t>
            </a:r>
          </a:p>
        </p:txBody>
      </p:sp>
      <p:pic>
        <p:nvPicPr>
          <p:cNvPr id="40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2245" y="10373769"/>
            <a:ext cx="829346" cy="829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2915" y="9413980"/>
            <a:ext cx="828676" cy="828676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GlobalRusTrade"/>
          <p:cNvSpPr txBox="1"/>
          <p:nvPr/>
        </p:nvSpPr>
        <p:spPr>
          <a:xfrm>
            <a:off x="10055876" y="10443951"/>
            <a:ext cx="5097737" cy="688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 algn="l">
              <a:spcBef>
                <a:spcPts val="4000"/>
              </a:spcBef>
              <a:defRPr sz="5000" b="0">
                <a:solidFill>
                  <a:srgbClr val="141414"/>
                </a:solidFill>
              </a:defRPr>
            </a:lvl1pPr>
          </a:lstStyle>
          <a:p>
            <a:r>
              <a:rPr sz="3750" dirty="0" err="1"/>
              <a:t>GlobalRusTrade</a:t>
            </a:r>
            <a:endParaRPr sz="3750" dirty="0"/>
          </a:p>
        </p:txBody>
      </p:sp>
      <p:pic>
        <p:nvPicPr>
          <p:cNvPr id="408" name="Изображение" descr="Изображение"/>
          <p:cNvPicPr>
            <a:picLocks noChangeAspect="1"/>
          </p:cNvPicPr>
          <p:nvPr/>
        </p:nvPicPr>
        <p:blipFill>
          <a:blip r:embed="rId4">
            <a:alphaModFix amt="80323"/>
            <a:extLst/>
          </a:blip>
          <a:stretch>
            <a:fillRect/>
          </a:stretch>
        </p:blipFill>
        <p:spPr>
          <a:xfrm>
            <a:off x="13920075" y="9116844"/>
            <a:ext cx="3507567" cy="250925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7977321" y="11601451"/>
            <a:ext cx="230832" cy="3795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65" y="2054350"/>
            <a:ext cx="1081280" cy="784100"/>
          </a:xfrm>
          <a:prstGeom prst="rect">
            <a:avLst/>
          </a:prstGeom>
        </p:spPr>
      </p:pic>
      <p:sp>
        <p:nvSpPr>
          <p:cNvPr id="15" name="Реализуйте экспортный потенциал вашего региона…"/>
          <p:cNvSpPr txBox="1"/>
          <p:nvPr/>
        </p:nvSpPr>
        <p:spPr>
          <a:xfrm>
            <a:off x="962924" y="4677959"/>
            <a:ext cx="15852217" cy="279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>
              <a:defRPr sz="8000">
                <a:solidFill>
                  <a:srgbClr val="141414"/>
                </a:solidFill>
              </a:defRPr>
            </a:pPr>
            <a:r>
              <a:rPr lang="en-US" sz="4400" dirty="0" smtClean="0"/>
              <a:t>Anna </a:t>
            </a:r>
            <a:r>
              <a:rPr lang="en-US" sz="4400" dirty="0" err="1" smtClean="0"/>
              <a:t>Nesterova</a:t>
            </a:r>
            <a:endParaRPr lang="en-US" sz="4400" dirty="0" smtClean="0"/>
          </a:p>
          <a:p>
            <a:pPr>
              <a:defRPr sz="8000">
                <a:solidFill>
                  <a:srgbClr val="141414"/>
                </a:solidFill>
              </a:defRPr>
            </a:pPr>
            <a:endParaRPr lang="en-US" sz="1000" dirty="0" smtClean="0"/>
          </a:p>
          <a:p>
            <a:pPr>
              <a:defRPr sz="8000">
                <a:solidFill>
                  <a:srgbClr val="141414"/>
                </a:solidFill>
              </a:defRPr>
            </a:pPr>
            <a:r>
              <a:rPr lang="en-US" sz="3600" b="0" dirty="0" smtClean="0"/>
              <a:t>Chairperson of the Board of Directors Global </a:t>
            </a:r>
            <a:r>
              <a:rPr lang="en-US" sz="3600" b="0" dirty="0" err="1" smtClean="0"/>
              <a:t>Rus</a:t>
            </a:r>
            <a:r>
              <a:rPr lang="en-US" sz="3600" b="0" dirty="0" smtClean="0"/>
              <a:t> Trade</a:t>
            </a:r>
          </a:p>
          <a:p>
            <a:pPr>
              <a:defRPr sz="8000">
                <a:solidFill>
                  <a:srgbClr val="141414"/>
                </a:solidFill>
              </a:defRPr>
            </a:pPr>
            <a:r>
              <a:rPr lang="en-US" sz="3600" b="0" dirty="0"/>
              <a:t>Head of </a:t>
            </a:r>
            <a:r>
              <a:rPr lang="en-US" sz="3600" b="0" dirty="0" smtClean="0"/>
              <a:t>Russian </a:t>
            </a:r>
            <a:r>
              <a:rPr lang="en-US" sz="3600" b="0" dirty="0"/>
              <a:t>Working Group on </a:t>
            </a:r>
            <a:r>
              <a:rPr lang="en-US" sz="3600" b="0" dirty="0" smtClean="0"/>
              <a:t>Digital </a:t>
            </a:r>
            <a:r>
              <a:rPr lang="en-US" sz="3600" b="0" dirty="0"/>
              <a:t>Economy of </a:t>
            </a:r>
            <a:r>
              <a:rPr lang="en-US" sz="3600" b="0" dirty="0" smtClean="0"/>
              <a:t>BRICS </a:t>
            </a:r>
            <a:r>
              <a:rPr lang="en-US" sz="3600" b="0" dirty="0"/>
              <a:t>Business Council</a:t>
            </a:r>
            <a:endParaRPr sz="3600" b="0" dirty="0"/>
          </a:p>
        </p:txBody>
      </p:sp>
      <p:sp>
        <p:nvSpPr>
          <p:cNvPr id="16" name="Прямоугольник"/>
          <p:cNvSpPr/>
          <p:nvPr/>
        </p:nvSpPr>
        <p:spPr>
          <a:xfrm>
            <a:off x="1515840" y="3685063"/>
            <a:ext cx="3412927" cy="140495"/>
          </a:xfrm>
          <a:prstGeom prst="rect">
            <a:avLst/>
          </a:prstGeom>
          <a:solidFill>
            <a:srgbClr val="FF7D5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lobalRusTrade.co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1414"/>
                </a:solidFill>
              </a:defRPr>
            </a:lvl1pPr>
          </a:lstStyle>
          <a:p>
            <a:r>
              <a:rPr dirty="0"/>
              <a:t>GlobalRusTrade.com</a:t>
            </a:r>
          </a:p>
        </p:txBody>
      </p:sp>
      <p:sp>
        <p:nvSpPr>
          <p:cNvPr id="136" name="Прямоугольник"/>
          <p:cNvSpPr/>
          <p:nvPr/>
        </p:nvSpPr>
        <p:spPr>
          <a:xfrm>
            <a:off x="1515840" y="3685063"/>
            <a:ext cx="3412927" cy="140495"/>
          </a:xfrm>
          <a:prstGeom prst="rect">
            <a:avLst/>
          </a:prstGeom>
          <a:solidFill>
            <a:srgbClr val="FF7D5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138" name="Прямоугольник"/>
          <p:cNvSpPr/>
          <p:nvPr/>
        </p:nvSpPr>
        <p:spPr>
          <a:xfrm>
            <a:off x="-1431" y="1710791"/>
            <a:ext cx="463900" cy="10294419"/>
          </a:xfrm>
          <a:prstGeom prst="rect">
            <a:avLst/>
          </a:prstGeom>
          <a:solidFill>
            <a:srgbClr val="86C4E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pic>
        <p:nvPicPr>
          <p:cNvPr id="139" name="laptope_006.png" descr="laptope_006.png"/>
          <p:cNvPicPr>
            <a:picLocks noChangeAspect="1"/>
          </p:cNvPicPr>
          <p:nvPr/>
        </p:nvPicPr>
        <p:blipFill rotWithShape="1">
          <a:blip r:embed="rId2">
            <a:extLst/>
          </a:blip>
          <a:srcRect r="19338"/>
          <a:stretch/>
        </p:blipFill>
        <p:spPr>
          <a:xfrm>
            <a:off x="8468334" y="3971438"/>
            <a:ext cx="9824063" cy="7106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Снимок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"/>
          <a:stretch/>
        </p:blipFill>
        <p:spPr>
          <a:xfrm>
            <a:off x="9893795" y="4352193"/>
            <a:ext cx="8411789" cy="583795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7977322" y="11601451"/>
            <a:ext cx="230833" cy="3795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65" y="2054350"/>
            <a:ext cx="1081280" cy="784100"/>
          </a:xfrm>
          <a:prstGeom prst="rect">
            <a:avLst/>
          </a:prstGeom>
        </p:spPr>
      </p:pic>
      <p:sp>
        <p:nvSpPr>
          <p:cNvPr id="12" name="Первая российская…"/>
          <p:cNvSpPr txBox="1">
            <a:spLocks/>
          </p:cNvSpPr>
          <p:nvPr/>
        </p:nvSpPr>
        <p:spPr>
          <a:xfrm>
            <a:off x="1515840" y="3971438"/>
            <a:ext cx="7556942" cy="697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992187" marR="0" indent="-992187" algn="l" defTabSz="619125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7500" b="1" i="0" u="none" strike="noStrike" cap="none" spc="0" baseline="0">
                <a:ln>
                  <a:noFill/>
                </a:ln>
                <a:solidFill>
                  <a:srgbClr val="FFBC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468437" marR="0" indent="-992187" algn="l" defTabSz="619125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7500" b="1" i="0" u="none" strike="noStrike" cap="none" spc="0" baseline="0">
                <a:ln>
                  <a:noFill/>
                </a:ln>
                <a:solidFill>
                  <a:srgbClr val="FFBC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44687" marR="0" indent="-992187" algn="l" defTabSz="619125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7500" b="1" i="0" u="none" strike="noStrike" cap="none" spc="0" baseline="0">
                <a:ln>
                  <a:noFill/>
                </a:ln>
                <a:solidFill>
                  <a:srgbClr val="FFBC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20937" marR="0" indent="-992187" algn="l" defTabSz="619125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7500" b="1" i="0" u="none" strike="noStrike" cap="none" spc="0" baseline="0">
                <a:ln>
                  <a:noFill/>
                </a:ln>
                <a:solidFill>
                  <a:srgbClr val="FFBC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897187" marR="0" indent="-992187" algn="l" defTabSz="619125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7500" b="1" i="0" u="none" strike="noStrike" cap="none" spc="0" baseline="0">
                <a:ln>
                  <a:noFill/>
                </a:ln>
                <a:solidFill>
                  <a:srgbClr val="FFBC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857500" marR="0" indent="-476250" algn="l" defTabSz="619125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333750" marR="0" indent="-476250" algn="l" defTabSz="619125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810000" marR="0" indent="-476250" algn="l" defTabSz="619125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286250" marR="0" indent="-476250" algn="l" defTabSz="619125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defTabSz="581977" hangingPunct="1">
              <a:spcBef>
                <a:spcPts val="0"/>
              </a:spcBef>
              <a:buSzTx/>
              <a:buFontTx/>
              <a:buNone/>
              <a:defRPr sz="5076" b="0">
                <a:solidFill>
                  <a:srgbClr val="141414"/>
                </a:solidFill>
              </a:defRPr>
            </a:pPr>
            <a:endParaRPr lang="en-US" sz="4000" b="0" dirty="0" smtClean="0">
              <a:solidFill>
                <a:srgbClr val="141414"/>
              </a:solidFill>
            </a:endParaRPr>
          </a:p>
          <a:p>
            <a:pPr marL="0" indent="0" defTabSz="581977" hangingPunct="1">
              <a:spcBef>
                <a:spcPts val="0"/>
              </a:spcBef>
              <a:buSzTx/>
              <a:buFontTx/>
              <a:buNone/>
              <a:defRPr sz="5076" b="0">
                <a:solidFill>
                  <a:srgbClr val="141414"/>
                </a:solidFill>
              </a:defRPr>
            </a:pPr>
            <a:r>
              <a:rPr lang="en-US" sz="4000" dirty="0" smtClean="0">
                <a:solidFill>
                  <a:srgbClr val="FFC000"/>
                </a:solidFill>
              </a:rPr>
              <a:t>The first Russian platform </a:t>
            </a:r>
            <a:r>
              <a:rPr lang="en-US" sz="4000" b="0" dirty="0" smtClean="0">
                <a:solidFill>
                  <a:srgbClr val="141414"/>
                </a:solidFill>
              </a:rPr>
              <a:t>for cross-border B2В e-commerce</a:t>
            </a:r>
          </a:p>
          <a:p>
            <a:pPr marL="0" indent="0" defTabSz="581977" hangingPunct="1">
              <a:spcBef>
                <a:spcPts val="0"/>
              </a:spcBef>
              <a:buSzTx/>
              <a:buFontTx/>
              <a:buNone/>
              <a:defRPr sz="5076" b="0">
                <a:solidFill>
                  <a:srgbClr val="141414"/>
                </a:solidFill>
              </a:defRPr>
            </a:pPr>
            <a:endParaRPr lang="en-US" sz="4000" b="0" dirty="0" smtClean="0">
              <a:solidFill>
                <a:srgbClr val="141414"/>
              </a:solidFill>
            </a:endParaRPr>
          </a:p>
          <a:p>
            <a:pPr marL="0" indent="0" defTabSz="581977" hangingPunct="1">
              <a:spcBef>
                <a:spcPts val="0"/>
              </a:spcBef>
              <a:buSzTx/>
              <a:buFontTx/>
              <a:buNone/>
              <a:defRPr sz="5076" b="0">
                <a:solidFill>
                  <a:srgbClr val="141414"/>
                </a:solidFill>
              </a:defRPr>
            </a:pPr>
            <a:r>
              <a:rPr lang="en-US" sz="4000" b="0" dirty="0" smtClean="0">
                <a:solidFill>
                  <a:srgbClr val="141414"/>
                </a:solidFill>
              </a:rPr>
              <a:t>GRT is a user-friendly service to </a:t>
            </a:r>
            <a:r>
              <a:rPr lang="en-US" sz="4000" dirty="0" smtClean="0">
                <a:solidFill>
                  <a:srgbClr val="FFC000"/>
                </a:solidFill>
              </a:rPr>
              <a:t>sell, buy and promote goods and services </a:t>
            </a:r>
            <a:r>
              <a:rPr lang="en-US" sz="4000" b="0" dirty="0" smtClean="0">
                <a:solidFill>
                  <a:srgbClr val="141414"/>
                </a:solidFill>
              </a:rPr>
              <a:t>in Russia and worldwide</a:t>
            </a:r>
          </a:p>
          <a:p>
            <a:pPr marL="0" indent="0" defTabSz="581977" hangingPunct="1">
              <a:spcBef>
                <a:spcPts val="0"/>
              </a:spcBef>
              <a:buSzTx/>
              <a:buFontTx/>
              <a:buNone/>
              <a:defRPr sz="5076" b="0">
                <a:solidFill>
                  <a:srgbClr val="141414"/>
                </a:solidFill>
              </a:defRPr>
            </a:pPr>
            <a:endParaRPr lang="en-US" sz="4000" b="0" dirty="0">
              <a:solidFill>
                <a:srgbClr val="141414"/>
              </a:solidFill>
            </a:endParaRPr>
          </a:p>
          <a:p>
            <a:pPr marL="0" indent="0" defTabSz="581977" hangingPunct="1">
              <a:spcBef>
                <a:spcPts val="0"/>
              </a:spcBef>
              <a:buSzTx/>
              <a:buFontTx/>
              <a:buNone/>
              <a:defRPr sz="5076" b="0">
                <a:solidFill>
                  <a:srgbClr val="141414"/>
                </a:solidFill>
              </a:defRPr>
            </a:pPr>
            <a:r>
              <a:rPr lang="en-US" sz="4000" b="0" dirty="0" smtClean="0">
                <a:solidFill>
                  <a:srgbClr val="141414"/>
                </a:solidFill>
              </a:rPr>
              <a:t>Founded in </a:t>
            </a:r>
            <a:r>
              <a:rPr lang="en-US" sz="4000" u="sng" dirty="0" smtClean="0">
                <a:solidFill>
                  <a:srgbClr val="141414"/>
                </a:solidFill>
              </a:rPr>
              <a:t>2015</a:t>
            </a:r>
          </a:p>
          <a:p>
            <a:pPr marL="0" indent="0" defTabSz="581977" hangingPunct="1">
              <a:spcBef>
                <a:spcPts val="0"/>
              </a:spcBef>
              <a:buSzTx/>
              <a:buFontTx/>
              <a:buNone/>
              <a:defRPr sz="5076" b="0">
                <a:solidFill>
                  <a:srgbClr val="141414"/>
                </a:solidFill>
              </a:defRPr>
            </a:pPr>
            <a:endParaRPr lang="en-US" sz="4000" b="0" dirty="0" smtClean="0">
              <a:solidFill>
                <a:srgbClr val="141414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Изображение" descr="Изображение"/>
          <p:cNvPicPr>
            <a:picLocks noChangeAspect="1"/>
          </p:cNvPicPr>
          <p:nvPr/>
        </p:nvPicPr>
        <p:blipFill>
          <a:blip r:embed="rId2">
            <a:alphaModFix amt="11328"/>
            <a:extLst/>
          </a:blip>
          <a:stretch>
            <a:fillRect/>
          </a:stretch>
        </p:blipFill>
        <p:spPr>
          <a:xfrm>
            <a:off x="5371126" y="3981450"/>
            <a:ext cx="7868211" cy="708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GlobalRusTrade.co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1414"/>
                </a:solidFill>
              </a:defRPr>
            </a:lvl1pPr>
          </a:lstStyle>
          <a:p>
            <a:r>
              <a:rPr dirty="0"/>
              <a:t>GlobalRusTrade.com</a:t>
            </a:r>
          </a:p>
        </p:txBody>
      </p:sp>
      <p:sp>
        <p:nvSpPr>
          <p:cNvPr id="146" name="&gt; 90…"/>
          <p:cNvSpPr txBox="1"/>
          <p:nvPr/>
        </p:nvSpPr>
        <p:spPr>
          <a:xfrm>
            <a:off x="13161458" y="5852917"/>
            <a:ext cx="4675960" cy="2911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spcBef>
                <a:spcPts val="4425"/>
              </a:spcBef>
              <a:defRPr sz="17000">
                <a:solidFill>
                  <a:srgbClr val="FFBC00"/>
                </a:solidFill>
              </a:defRPr>
            </a:pPr>
            <a:r>
              <a:rPr sz="12750" dirty="0"/>
              <a:t> </a:t>
            </a:r>
            <a:r>
              <a:rPr lang="ru-RU" sz="12750" dirty="0"/>
              <a:t>101</a:t>
            </a:r>
            <a:endParaRPr sz="12750" dirty="0"/>
          </a:p>
          <a:p>
            <a:pPr>
              <a:spcBef>
                <a:spcPts val="2250"/>
              </a:spcBef>
              <a:defRPr sz="5500" b="0">
                <a:solidFill>
                  <a:srgbClr val="141414"/>
                </a:solidFill>
              </a:defRPr>
            </a:pPr>
            <a:r>
              <a:rPr lang="en-US" sz="3750" dirty="0"/>
              <a:t>countries of presence</a:t>
            </a:r>
            <a:endParaRPr sz="3750" dirty="0"/>
          </a:p>
        </p:txBody>
      </p:sp>
      <p:sp>
        <p:nvSpPr>
          <p:cNvPr id="147" name="&gt; 2500…"/>
          <p:cNvSpPr txBox="1"/>
          <p:nvPr/>
        </p:nvSpPr>
        <p:spPr>
          <a:xfrm>
            <a:off x="7418604" y="5852917"/>
            <a:ext cx="5121595" cy="2911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spcBef>
                <a:spcPts val="4425"/>
              </a:spcBef>
              <a:defRPr sz="17000">
                <a:solidFill>
                  <a:srgbClr val="FFBC00"/>
                </a:solidFill>
              </a:defRPr>
            </a:pPr>
            <a:r>
              <a:rPr sz="12750" dirty="0"/>
              <a:t>&gt; </a:t>
            </a:r>
            <a:r>
              <a:rPr lang="ru-RU" sz="12750" dirty="0"/>
              <a:t>30</a:t>
            </a:r>
            <a:r>
              <a:rPr sz="12750" dirty="0"/>
              <a:t>00</a:t>
            </a:r>
          </a:p>
          <a:p>
            <a:pPr>
              <a:spcBef>
                <a:spcPts val="2250"/>
              </a:spcBef>
              <a:defRPr sz="5500" b="0">
                <a:solidFill>
                  <a:srgbClr val="141414"/>
                </a:solidFill>
              </a:defRPr>
            </a:pPr>
            <a:r>
              <a:rPr lang="en-US" sz="3750" dirty="0"/>
              <a:t>registered enterprises</a:t>
            </a:r>
            <a:endParaRPr sz="3750" dirty="0"/>
          </a:p>
        </p:txBody>
      </p:sp>
      <p:sp>
        <p:nvSpPr>
          <p:cNvPr id="148" name="4 года…"/>
          <p:cNvSpPr txBox="1"/>
          <p:nvPr/>
        </p:nvSpPr>
        <p:spPr>
          <a:xfrm>
            <a:off x="1167350" y="5852917"/>
            <a:ext cx="5711500" cy="2911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spcBef>
                <a:spcPts val="4425"/>
              </a:spcBef>
              <a:defRPr sz="17000">
                <a:solidFill>
                  <a:srgbClr val="FFBC00"/>
                </a:solidFill>
              </a:defRPr>
            </a:pPr>
            <a:r>
              <a:rPr sz="12750" dirty="0"/>
              <a:t>4 </a:t>
            </a:r>
            <a:r>
              <a:rPr lang="en-US" sz="12750" dirty="0"/>
              <a:t>years</a:t>
            </a:r>
            <a:endParaRPr sz="12750" dirty="0"/>
          </a:p>
          <a:p>
            <a:pPr>
              <a:spcBef>
                <a:spcPts val="2250"/>
              </a:spcBef>
              <a:defRPr sz="5500" b="0">
                <a:solidFill>
                  <a:srgbClr val="141414"/>
                </a:solidFill>
              </a:defRPr>
            </a:pPr>
            <a:r>
              <a:rPr lang="en-US" sz="3750" dirty="0"/>
              <a:t>in the e-commerce market</a:t>
            </a:r>
            <a:endParaRPr sz="3750" dirty="0"/>
          </a:p>
        </p:txBody>
      </p:sp>
      <p:sp>
        <p:nvSpPr>
          <p:cNvPr id="149" name="Прямоугольник"/>
          <p:cNvSpPr/>
          <p:nvPr/>
        </p:nvSpPr>
        <p:spPr>
          <a:xfrm>
            <a:off x="1515840" y="3685063"/>
            <a:ext cx="3412927" cy="140495"/>
          </a:xfrm>
          <a:prstGeom prst="rect">
            <a:avLst/>
          </a:prstGeom>
          <a:solidFill>
            <a:srgbClr val="FF7D5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150" name="Прямоугольник"/>
          <p:cNvSpPr/>
          <p:nvPr/>
        </p:nvSpPr>
        <p:spPr>
          <a:xfrm>
            <a:off x="-1431" y="1710791"/>
            <a:ext cx="463900" cy="10294419"/>
          </a:xfrm>
          <a:prstGeom prst="rect">
            <a:avLst/>
          </a:prstGeom>
          <a:solidFill>
            <a:srgbClr val="86C4E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152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7977322" y="11601451"/>
            <a:ext cx="230833" cy="3795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65" y="2054350"/>
            <a:ext cx="1081280" cy="784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Изображение" descr="Изображение"/>
          <p:cNvPicPr>
            <a:picLocks noChangeAspect="1"/>
          </p:cNvPicPr>
          <p:nvPr/>
        </p:nvPicPr>
        <p:blipFill>
          <a:blip r:embed="rId2">
            <a:alphaModFix amt="4913"/>
            <a:extLst/>
          </a:blip>
          <a:stretch>
            <a:fillRect/>
          </a:stretch>
        </p:blipFill>
        <p:spPr>
          <a:xfrm>
            <a:off x="5371126" y="3981450"/>
            <a:ext cx="7868211" cy="7086600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Наиболее популярные категори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8000">
                <a:solidFill>
                  <a:srgbClr val="141414"/>
                </a:solidFill>
              </a:defRPr>
            </a:lvl1pPr>
          </a:lstStyle>
          <a:p>
            <a:pPr algn="l"/>
            <a:r>
              <a:rPr lang="en-US" sz="6750" b="1" dirty="0"/>
              <a:t>The most popular categories</a:t>
            </a:r>
            <a:endParaRPr sz="6750" b="1" dirty="0"/>
          </a:p>
        </p:txBody>
      </p:sp>
      <p:sp>
        <p:nvSpPr>
          <p:cNvPr id="327" name="Прямоугольник"/>
          <p:cNvSpPr/>
          <p:nvPr/>
        </p:nvSpPr>
        <p:spPr>
          <a:xfrm>
            <a:off x="1515840" y="3685063"/>
            <a:ext cx="3412927" cy="140495"/>
          </a:xfrm>
          <a:prstGeom prst="rect">
            <a:avLst/>
          </a:prstGeom>
          <a:solidFill>
            <a:srgbClr val="FF7D5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328" name="Прямоугольник"/>
          <p:cNvSpPr/>
          <p:nvPr/>
        </p:nvSpPr>
        <p:spPr>
          <a:xfrm>
            <a:off x="-1431" y="1710791"/>
            <a:ext cx="463900" cy="10294419"/>
          </a:xfrm>
          <a:prstGeom prst="rect">
            <a:avLst/>
          </a:prstGeom>
          <a:solidFill>
            <a:srgbClr val="86C4E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329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7977321" y="11601451"/>
            <a:ext cx="230832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331" name="matreshka.png" descr="matreshk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2444" y="5705028"/>
            <a:ext cx="636390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beauty.png" descr="beaut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8677" y="7019925"/>
            <a:ext cx="923926" cy="1009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food.png" descr="food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1539" y="8391972"/>
            <a:ext cx="838201" cy="83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equipment.png" descr="equipment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08189" y="9592568"/>
            <a:ext cx="11049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goods.png" descr="goods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22477" y="4486052"/>
            <a:ext cx="1076326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Потребительские товары…"/>
          <p:cNvSpPr txBox="1">
            <a:spLocks noGrp="1"/>
          </p:cNvSpPr>
          <p:nvPr>
            <p:ph type="body" idx="1"/>
          </p:nvPr>
        </p:nvSpPr>
        <p:spPr>
          <a:xfrm>
            <a:off x="2879480" y="4302370"/>
            <a:ext cx="14904723" cy="7781467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0" indent="0">
              <a:spcBef>
                <a:spcPts val="3375"/>
              </a:spcBef>
              <a:buSzTx/>
              <a:buNone/>
              <a:defRPr sz="8000" b="0">
                <a:solidFill>
                  <a:srgbClr val="141414"/>
                </a:solidFill>
              </a:defRPr>
            </a:pPr>
            <a:r>
              <a:rPr lang="en-US" dirty="0" smtClean="0"/>
              <a:t>Consumer goods</a:t>
            </a:r>
            <a:endParaRPr dirty="0"/>
          </a:p>
          <a:p>
            <a:pPr marL="0" indent="0">
              <a:spcBef>
                <a:spcPts val="3375"/>
              </a:spcBef>
              <a:buSzTx/>
              <a:buNone/>
              <a:defRPr sz="8000" b="0">
                <a:solidFill>
                  <a:srgbClr val="141414"/>
                </a:solidFill>
              </a:defRPr>
            </a:pPr>
            <a:r>
              <a:rPr lang="en-US" dirty="0" smtClean="0"/>
              <a:t>Handicrafts</a:t>
            </a:r>
            <a:endParaRPr lang="en-US" dirty="0"/>
          </a:p>
          <a:p>
            <a:pPr marL="0" indent="0">
              <a:spcBef>
                <a:spcPts val="3375"/>
              </a:spcBef>
              <a:buSzTx/>
              <a:buNone/>
              <a:defRPr sz="8000" b="0">
                <a:solidFill>
                  <a:srgbClr val="141414"/>
                </a:solidFill>
              </a:defRPr>
            </a:pPr>
            <a:r>
              <a:rPr lang="en-US" dirty="0" smtClean="0"/>
              <a:t>Health, sport and beauty</a:t>
            </a:r>
            <a:endParaRPr lang="en-US" dirty="0"/>
          </a:p>
          <a:p>
            <a:pPr marL="0" indent="0">
              <a:spcBef>
                <a:spcPts val="3375"/>
              </a:spcBef>
              <a:buSzTx/>
              <a:buNone/>
              <a:defRPr sz="8000" b="0">
                <a:solidFill>
                  <a:srgbClr val="141414"/>
                </a:solidFill>
              </a:defRPr>
            </a:pPr>
            <a:r>
              <a:rPr lang="en-US" dirty="0" smtClean="0"/>
              <a:t>Food and drinks</a:t>
            </a:r>
          </a:p>
          <a:p>
            <a:pPr marL="0" indent="0">
              <a:spcBef>
                <a:spcPts val="3375"/>
              </a:spcBef>
              <a:buSzTx/>
              <a:buNone/>
              <a:defRPr sz="8000" b="0">
                <a:solidFill>
                  <a:srgbClr val="141414"/>
                </a:solidFill>
              </a:defRPr>
            </a:pPr>
            <a:r>
              <a:rPr lang="en-US" dirty="0"/>
              <a:t>Industrial goods and equipment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65" y="2054350"/>
            <a:ext cx="1081280" cy="78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98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Особенности GlobalRusTrade.co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sz="9000">
                <a:solidFill>
                  <a:srgbClr val="141414"/>
                </a:solidFill>
              </a:defRPr>
            </a:lvl1pPr>
          </a:lstStyle>
          <a:p>
            <a:r>
              <a:rPr sz="7200" dirty="0" smtClean="0"/>
              <a:t>GlobalRusTrade.co</a:t>
            </a:r>
            <a:r>
              <a:rPr lang="en-US" sz="7200" dirty="0" smtClean="0"/>
              <a:t>m – Advantages</a:t>
            </a:r>
            <a:endParaRPr sz="7200" dirty="0"/>
          </a:p>
        </p:txBody>
      </p:sp>
      <p:sp>
        <p:nvSpPr>
          <p:cNvPr id="175" name="11 языков перевода на страницах и в чатах…"/>
          <p:cNvSpPr txBox="1"/>
          <p:nvPr/>
        </p:nvSpPr>
        <p:spPr>
          <a:xfrm>
            <a:off x="1075594" y="4154325"/>
            <a:ext cx="17792700" cy="2056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l">
              <a:spcBef>
                <a:spcPts val="4425"/>
              </a:spcBef>
              <a:defRPr sz="7000">
                <a:solidFill>
                  <a:srgbClr val="FFBC00"/>
                </a:solidFill>
              </a:defRPr>
            </a:pPr>
            <a:r>
              <a:rPr lang="en-US" sz="4800" dirty="0"/>
              <a:t>Translation of content and messages into 11 languages</a:t>
            </a:r>
            <a:endParaRPr sz="4800" dirty="0"/>
          </a:p>
          <a:p>
            <a:pPr algn="l">
              <a:spcBef>
                <a:spcPts val="4425"/>
              </a:spcBef>
              <a:defRPr sz="6000" b="0">
                <a:solidFill>
                  <a:srgbClr val="141414"/>
                </a:solidFill>
              </a:defRPr>
            </a:pPr>
            <a:r>
              <a:rPr lang="en-US" sz="4000" dirty="0" smtClean="0"/>
              <a:t>Languages </a:t>
            </a:r>
            <a:r>
              <a:rPr lang="en-US" sz="4000" dirty="0"/>
              <a:t>spoken by </a:t>
            </a:r>
            <a:r>
              <a:rPr sz="4000" dirty="0">
                <a:solidFill>
                  <a:srgbClr val="FFBC00"/>
                </a:solidFill>
              </a:rPr>
              <a:t>80%</a:t>
            </a:r>
            <a:r>
              <a:rPr sz="4000" dirty="0"/>
              <a:t> </a:t>
            </a:r>
            <a:r>
              <a:rPr lang="en-US" sz="4000" dirty="0"/>
              <a:t>of the total world population</a:t>
            </a:r>
            <a:endParaRPr sz="4000" dirty="0"/>
          </a:p>
        </p:txBody>
      </p:sp>
      <p:sp>
        <p:nvSpPr>
          <p:cNvPr id="176" name="Прямоугольник"/>
          <p:cNvSpPr/>
          <p:nvPr/>
        </p:nvSpPr>
        <p:spPr>
          <a:xfrm>
            <a:off x="-1431" y="1710791"/>
            <a:ext cx="463900" cy="10294419"/>
          </a:xfrm>
          <a:prstGeom prst="rect">
            <a:avLst/>
          </a:prstGeom>
          <a:solidFill>
            <a:srgbClr val="86C4E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177" name="Прямоугольник"/>
          <p:cNvSpPr/>
          <p:nvPr/>
        </p:nvSpPr>
        <p:spPr>
          <a:xfrm>
            <a:off x="1515840" y="3685063"/>
            <a:ext cx="3412927" cy="140495"/>
          </a:xfrm>
          <a:prstGeom prst="rect">
            <a:avLst/>
          </a:prstGeom>
          <a:solidFill>
            <a:srgbClr val="FF7D5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190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7977322" y="11601451"/>
            <a:ext cx="230833" cy="3795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94" y="6295060"/>
            <a:ext cx="14760875" cy="17408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65" y="2054350"/>
            <a:ext cx="1081280" cy="784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594" y="8395749"/>
            <a:ext cx="17642515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4425"/>
              </a:spcBef>
              <a:defRPr sz="7000">
                <a:solidFill>
                  <a:srgbClr val="FFBC00"/>
                </a:solidFill>
              </a:defRPr>
            </a:pPr>
            <a:r>
              <a:rPr lang="en-US" sz="4800" dirty="0"/>
              <a:t>Check of all companies at the platform</a:t>
            </a:r>
          </a:p>
          <a:p>
            <a:pPr algn="l">
              <a:spcBef>
                <a:spcPts val="4425"/>
              </a:spcBef>
              <a:defRPr sz="6000" b="0">
                <a:solidFill>
                  <a:srgbClr val="141414"/>
                </a:solidFill>
              </a:defRPr>
            </a:pPr>
            <a:r>
              <a:rPr lang="en-US" sz="4000" dirty="0"/>
              <a:t>It has become </a:t>
            </a:r>
            <a:r>
              <a:rPr lang="en-US" sz="4000" dirty="0">
                <a:solidFill>
                  <a:srgbClr val="FFBC00"/>
                </a:solidFill>
              </a:rPr>
              <a:t>easier </a:t>
            </a:r>
            <a:r>
              <a:rPr lang="en-US" sz="4000" b="0" dirty="0">
                <a:solidFill>
                  <a:schemeClr val="tx1"/>
                </a:solidFill>
              </a:rPr>
              <a:t>now</a:t>
            </a:r>
            <a:r>
              <a:rPr lang="en-US" sz="4000" dirty="0">
                <a:solidFill>
                  <a:srgbClr val="FFBC00"/>
                </a:solidFill>
              </a:rPr>
              <a:t> </a:t>
            </a:r>
            <a:r>
              <a:rPr lang="en-US" sz="4000" b="0" dirty="0">
                <a:solidFill>
                  <a:schemeClr val="tx1"/>
                </a:solidFill>
              </a:rPr>
              <a:t>t</a:t>
            </a:r>
            <a:r>
              <a:rPr lang="en-US" sz="4000" dirty="0">
                <a:solidFill>
                  <a:schemeClr val="tx1"/>
                </a:solidFill>
              </a:rPr>
              <a:t>o assess partners’ </a:t>
            </a:r>
            <a:r>
              <a:rPr lang="en-US" sz="4000" dirty="0" smtClean="0">
                <a:solidFill>
                  <a:schemeClr val="tx1"/>
                </a:solidFill>
              </a:rPr>
              <a:t>integrity</a:t>
            </a:r>
            <a:endParaRPr lang="en-US" sz="4000" dirty="0">
              <a:solidFill>
                <a:srgbClr val="FFBC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Особенности GlobalRusTrade.com"/>
          <p:cNvSpPr txBox="1">
            <a:spLocks noGrp="1"/>
          </p:cNvSpPr>
          <p:nvPr>
            <p:ph type="title"/>
          </p:nvPr>
        </p:nvSpPr>
        <p:spPr>
          <a:xfrm>
            <a:off x="1266825" y="675244"/>
            <a:ext cx="15754350" cy="228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0">
                <a:solidFill>
                  <a:srgbClr val="141414"/>
                </a:solidFill>
              </a:defRPr>
            </a:lvl1pPr>
          </a:lstStyle>
          <a:p>
            <a:r>
              <a:rPr lang="en-US" sz="7200" dirty="0" smtClean="0"/>
              <a:t>Potential of e-commerce market in BRICS and Russia</a:t>
            </a:r>
            <a:endParaRPr sz="7200" dirty="0"/>
          </a:p>
        </p:txBody>
      </p:sp>
      <p:sp>
        <p:nvSpPr>
          <p:cNvPr id="235" name="Прямоугольник"/>
          <p:cNvSpPr/>
          <p:nvPr/>
        </p:nvSpPr>
        <p:spPr>
          <a:xfrm>
            <a:off x="-1431" y="1710791"/>
            <a:ext cx="463900" cy="10294419"/>
          </a:xfrm>
          <a:prstGeom prst="rect">
            <a:avLst/>
          </a:prstGeom>
          <a:solidFill>
            <a:srgbClr val="86C4E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236" name="Прямоугольник"/>
          <p:cNvSpPr/>
          <p:nvPr/>
        </p:nvSpPr>
        <p:spPr>
          <a:xfrm>
            <a:off x="1515840" y="3685063"/>
            <a:ext cx="3412927" cy="140495"/>
          </a:xfrm>
          <a:prstGeom prst="rect">
            <a:avLst/>
          </a:prstGeom>
          <a:solidFill>
            <a:srgbClr val="FF7D5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243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7977321" y="11601451"/>
            <a:ext cx="230832" cy="3795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65" y="2054350"/>
            <a:ext cx="1081280" cy="784100"/>
          </a:xfrm>
          <a:prstGeom prst="rect">
            <a:avLst/>
          </a:prstGeom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3">
            <a:alphaModFix amt="80323"/>
            <a:extLst/>
          </a:blip>
          <a:stretch>
            <a:fillRect/>
          </a:stretch>
        </p:blipFill>
        <p:spPr>
          <a:xfrm>
            <a:off x="12868275" y="8460262"/>
            <a:ext cx="4840721" cy="346297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ервая российская…"/>
          <p:cNvSpPr txBox="1">
            <a:spLocks noGrp="1"/>
          </p:cNvSpPr>
          <p:nvPr>
            <p:ph type="body" sz="half" idx="1"/>
          </p:nvPr>
        </p:nvSpPr>
        <p:spPr>
          <a:xfrm>
            <a:off x="1266825" y="4629150"/>
            <a:ext cx="14727011" cy="69723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r>
              <a:rPr lang="en-US" sz="4400" b="1" dirty="0" smtClean="0">
                <a:solidFill>
                  <a:srgbClr val="FFBC00"/>
                </a:solidFill>
              </a:rPr>
              <a:t>By </a:t>
            </a:r>
            <a:r>
              <a:rPr lang="en-US" sz="4400" b="1" dirty="0">
                <a:solidFill>
                  <a:srgbClr val="FFBC00"/>
                </a:solidFill>
              </a:rPr>
              <a:t>2022 </a:t>
            </a:r>
            <a:r>
              <a:rPr lang="en-US" sz="4400" dirty="0"/>
              <a:t>global cross-border online retail among BRICS countries will reach </a:t>
            </a:r>
            <a:r>
              <a:rPr lang="en-US" sz="4400" b="1" dirty="0">
                <a:solidFill>
                  <a:srgbClr val="FFBC00"/>
                </a:solidFill>
              </a:rPr>
              <a:t>554 billion dollars </a:t>
            </a:r>
            <a:r>
              <a:rPr lang="en-US" sz="4400" dirty="0"/>
              <a:t>and online retail sales of BRICS will rise to </a:t>
            </a:r>
            <a:r>
              <a:rPr lang="en-US" sz="4400" dirty="0">
                <a:solidFill>
                  <a:srgbClr val="FFC000"/>
                </a:solidFill>
              </a:rPr>
              <a:t>3 trillion </a:t>
            </a:r>
            <a:r>
              <a:rPr lang="en-US" sz="4400" dirty="0" smtClean="0">
                <a:solidFill>
                  <a:srgbClr val="FFC000"/>
                </a:solidFill>
              </a:rPr>
              <a:t>dollars</a:t>
            </a:r>
            <a:endParaRPr lang="en-US" sz="4400" dirty="0">
              <a:solidFill>
                <a:srgbClr val="FFC000"/>
              </a:solidFill>
            </a:endParaRPr>
          </a:p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endParaRPr lang="en-US" sz="4400" dirty="0"/>
          </a:p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r>
              <a:rPr lang="en-US" sz="4400" dirty="0"/>
              <a:t>Russian e-commerce market will almost </a:t>
            </a:r>
            <a:r>
              <a:rPr lang="en-US" sz="4400" b="1" dirty="0">
                <a:solidFill>
                  <a:srgbClr val="FFBC00"/>
                </a:solidFill>
              </a:rPr>
              <a:t>triple by 2024 </a:t>
            </a:r>
            <a:r>
              <a:rPr lang="en-US" sz="4400" dirty="0">
                <a:solidFill>
                  <a:srgbClr val="141414"/>
                </a:solidFill>
              </a:rPr>
              <a:t>and amount to 60 billion </a:t>
            </a:r>
            <a:r>
              <a:rPr lang="en-US" sz="4400" dirty="0" smtClean="0">
                <a:solidFill>
                  <a:srgbClr val="141414"/>
                </a:solidFill>
              </a:rPr>
              <a:t>dollars</a:t>
            </a:r>
          </a:p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endParaRPr lang="en-US" sz="4125" dirty="0">
              <a:solidFill>
                <a:srgbClr val="141414"/>
              </a:solidFill>
            </a:endParaRPr>
          </a:p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endParaRPr lang="en-US" sz="4125" b="1" dirty="0">
              <a:solidFill>
                <a:srgbClr val="FFB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67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lobalRusTrade.co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141414"/>
                </a:solidFill>
              </a:defRPr>
            </a:lvl1pPr>
          </a:lstStyle>
          <a:p>
            <a:pPr algn="l"/>
            <a:r>
              <a:rPr lang="en-US" sz="6750" b="1" dirty="0"/>
              <a:t>E-commerce development in Russia</a:t>
            </a:r>
            <a:endParaRPr sz="6750" b="1" dirty="0"/>
          </a:p>
        </p:txBody>
      </p:sp>
      <p:sp>
        <p:nvSpPr>
          <p:cNvPr id="136" name="Прямоугольник"/>
          <p:cNvSpPr/>
          <p:nvPr/>
        </p:nvSpPr>
        <p:spPr>
          <a:xfrm>
            <a:off x="1515840" y="3685063"/>
            <a:ext cx="3412927" cy="140495"/>
          </a:xfrm>
          <a:prstGeom prst="rect">
            <a:avLst/>
          </a:prstGeom>
          <a:solidFill>
            <a:srgbClr val="FF7D5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137" name="Первая российская…"/>
          <p:cNvSpPr txBox="1">
            <a:spLocks noGrp="1"/>
          </p:cNvSpPr>
          <p:nvPr>
            <p:ph type="body" sz="half" idx="1"/>
          </p:nvPr>
        </p:nvSpPr>
        <p:spPr>
          <a:xfrm>
            <a:off x="1266825" y="4629150"/>
            <a:ext cx="14727011" cy="69723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r>
              <a:rPr lang="en-US" sz="4400" dirty="0">
                <a:solidFill>
                  <a:srgbClr val="141414"/>
                </a:solidFill>
              </a:rPr>
              <a:t>Russia benefits from </a:t>
            </a:r>
            <a:r>
              <a:rPr lang="en-US" sz="4400" b="1" dirty="0">
                <a:solidFill>
                  <a:srgbClr val="FFBC00"/>
                </a:solidFill>
              </a:rPr>
              <a:t>high Internet </a:t>
            </a:r>
            <a:r>
              <a:rPr lang="en-US" sz="4400" dirty="0">
                <a:solidFill>
                  <a:srgbClr val="141414"/>
                </a:solidFill>
              </a:rPr>
              <a:t>(almost 80%) and </a:t>
            </a:r>
            <a:r>
              <a:rPr lang="en-US" sz="4400" b="1" dirty="0">
                <a:solidFill>
                  <a:srgbClr val="FFBC00"/>
                </a:solidFill>
              </a:rPr>
              <a:t>smartphones </a:t>
            </a:r>
            <a:r>
              <a:rPr lang="en-US" sz="4400" dirty="0">
                <a:solidFill>
                  <a:srgbClr val="141414"/>
                </a:solidFill>
              </a:rPr>
              <a:t>(66%) </a:t>
            </a:r>
            <a:r>
              <a:rPr lang="en-US" sz="4400" b="1" dirty="0">
                <a:solidFill>
                  <a:srgbClr val="FFBC00"/>
                </a:solidFill>
              </a:rPr>
              <a:t>penetration </a:t>
            </a:r>
            <a:endParaRPr sz="4400" dirty="0"/>
          </a:p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endParaRPr lang="en-US" sz="4400" b="1" dirty="0" smtClean="0">
              <a:solidFill>
                <a:srgbClr val="FFBC00"/>
              </a:solidFill>
            </a:endParaRPr>
          </a:p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r>
              <a:rPr lang="en-US" sz="4400" dirty="0"/>
              <a:t>I</a:t>
            </a:r>
            <a:r>
              <a:rPr lang="en-US" sz="4400" dirty="0" smtClean="0"/>
              <a:t>nvestments </a:t>
            </a:r>
            <a:r>
              <a:rPr lang="en-US" sz="4400" dirty="0"/>
              <a:t>in the Russian e-commerce market may reach </a:t>
            </a:r>
            <a:r>
              <a:rPr lang="en-US" sz="4400" b="1" dirty="0">
                <a:solidFill>
                  <a:srgbClr val="FFC000"/>
                </a:solidFill>
              </a:rPr>
              <a:t>1 billion </a:t>
            </a:r>
            <a:r>
              <a:rPr lang="en-US" sz="4400" b="1" dirty="0" smtClean="0">
                <a:solidFill>
                  <a:srgbClr val="FFC000"/>
                </a:solidFill>
              </a:rPr>
              <a:t>dollars</a:t>
            </a:r>
            <a:r>
              <a:rPr lang="en-US" sz="4400" dirty="0" smtClean="0"/>
              <a:t> </a:t>
            </a:r>
            <a:r>
              <a:rPr lang="en-US" sz="4400" dirty="0"/>
              <a:t>in the following years </a:t>
            </a:r>
            <a:endParaRPr lang="en-US" sz="4400" b="1" dirty="0">
              <a:solidFill>
                <a:srgbClr val="FFBC00"/>
              </a:solidFill>
            </a:endParaRPr>
          </a:p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endParaRPr lang="en-US" sz="4400" b="1" dirty="0">
              <a:solidFill>
                <a:srgbClr val="FFBC00"/>
              </a:solidFill>
            </a:endParaRPr>
          </a:p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r>
              <a:rPr lang="en-US" sz="4400" b="1" dirty="0">
                <a:solidFill>
                  <a:srgbClr val="FFBC00"/>
                </a:solidFill>
              </a:rPr>
              <a:t>By 2025</a:t>
            </a:r>
            <a:r>
              <a:rPr lang="en-US" sz="4400" dirty="0"/>
              <a:t> the share of e-commerce market should grow to </a:t>
            </a:r>
            <a:r>
              <a:rPr lang="en-US" sz="4400" b="1" dirty="0">
                <a:solidFill>
                  <a:srgbClr val="FFBC00"/>
                </a:solidFill>
              </a:rPr>
              <a:t>20%</a:t>
            </a:r>
            <a:r>
              <a:rPr lang="en-US" sz="4400" dirty="0">
                <a:solidFill>
                  <a:srgbClr val="141414"/>
                </a:solidFill>
              </a:rPr>
              <a:t> </a:t>
            </a:r>
            <a:r>
              <a:rPr lang="en-US" sz="4400" dirty="0"/>
              <a:t>from the present 3-4%. It is assumed that Russia's share in the global e-commerce market will be </a:t>
            </a:r>
            <a:r>
              <a:rPr lang="en-US" sz="4400" b="1" dirty="0">
                <a:solidFill>
                  <a:srgbClr val="FFBC00"/>
                </a:solidFill>
              </a:rPr>
              <a:t>10%</a:t>
            </a:r>
            <a:endParaRPr lang="en-US" sz="4400" dirty="0"/>
          </a:p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endParaRPr lang="en-US" sz="4000" dirty="0" smtClean="0"/>
          </a:p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endParaRPr lang="ru-RU" sz="4000" dirty="0" smtClean="0"/>
          </a:p>
        </p:txBody>
      </p:sp>
      <p:sp>
        <p:nvSpPr>
          <p:cNvPr id="138" name="Прямоугольник"/>
          <p:cNvSpPr/>
          <p:nvPr/>
        </p:nvSpPr>
        <p:spPr>
          <a:xfrm>
            <a:off x="-1431" y="1710791"/>
            <a:ext cx="463900" cy="10294419"/>
          </a:xfrm>
          <a:prstGeom prst="rect">
            <a:avLst/>
          </a:prstGeom>
          <a:solidFill>
            <a:srgbClr val="86C4E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142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7977322" y="11601451"/>
            <a:ext cx="230833" cy="3795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65" y="2054350"/>
            <a:ext cx="1081280" cy="78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20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lobalRusTrade.co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141414"/>
                </a:solidFill>
              </a:defRPr>
            </a:lvl1pPr>
          </a:lstStyle>
          <a:p>
            <a:pPr algn="l"/>
            <a:r>
              <a:rPr lang="en-US" sz="6750" b="1" dirty="0" smtClean="0"/>
              <a:t>BRICS Business Council</a:t>
            </a:r>
            <a:endParaRPr sz="6750" b="1" dirty="0"/>
          </a:p>
        </p:txBody>
      </p:sp>
      <p:sp>
        <p:nvSpPr>
          <p:cNvPr id="136" name="Прямоугольник"/>
          <p:cNvSpPr/>
          <p:nvPr/>
        </p:nvSpPr>
        <p:spPr>
          <a:xfrm>
            <a:off x="1515840" y="3685063"/>
            <a:ext cx="3412927" cy="140495"/>
          </a:xfrm>
          <a:prstGeom prst="rect">
            <a:avLst/>
          </a:prstGeom>
          <a:solidFill>
            <a:srgbClr val="FF7D5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137" name="Первая российская…"/>
          <p:cNvSpPr txBox="1">
            <a:spLocks noGrp="1"/>
          </p:cNvSpPr>
          <p:nvPr>
            <p:ph type="body" sz="half" idx="1"/>
          </p:nvPr>
        </p:nvSpPr>
        <p:spPr>
          <a:xfrm>
            <a:off x="1266825" y="4629150"/>
            <a:ext cx="14727011" cy="69723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r>
              <a:rPr lang="en-US" sz="4400" dirty="0" smtClean="0">
                <a:solidFill>
                  <a:srgbClr val="141414"/>
                </a:solidFill>
              </a:rPr>
              <a:t>Global </a:t>
            </a:r>
            <a:r>
              <a:rPr lang="en-US" sz="4400" dirty="0" err="1" smtClean="0">
                <a:solidFill>
                  <a:srgbClr val="141414"/>
                </a:solidFill>
              </a:rPr>
              <a:t>Rus</a:t>
            </a:r>
            <a:r>
              <a:rPr lang="en-US" sz="4400" dirty="0" smtClean="0">
                <a:solidFill>
                  <a:srgbClr val="141414"/>
                </a:solidFill>
              </a:rPr>
              <a:t> Trade </a:t>
            </a:r>
            <a:r>
              <a:rPr lang="en-US" sz="4400" b="1" dirty="0" smtClean="0">
                <a:solidFill>
                  <a:srgbClr val="FFC000"/>
                </a:solidFill>
              </a:rPr>
              <a:t>heads</a:t>
            </a:r>
            <a:r>
              <a:rPr lang="en-US" sz="4400" dirty="0" smtClean="0">
                <a:solidFill>
                  <a:srgbClr val="141414"/>
                </a:solidFill>
              </a:rPr>
              <a:t> the Russian BRICS Business Council </a:t>
            </a:r>
            <a:r>
              <a:rPr lang="en-US" sz="4400" b="1" dirty="0" smtClean="0">
                <a:solidFill>
                  <a:srgbClr val="FFBC00"/>
                </a:solidFill>
              </a:rPr>
              <a:t>Digital Economy Working Group</a:t>
            </a:r>
            <a:endParaRPr sz="4400" b="1" dirty="0">
              <a:solidFill>
                <a:srgbClr val="FFBC00"/>
              </a:solidFill>
            </a:endParaRPr>
          </a:p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endParaRPr lang="en-US" sz="4400" b="1" dirty="0" smtClean="0">
              <a:solidFill>
                <a:srgbClr val="FFBC00"/>
              </a:solidFill>
            </a:endParaRPr>
          </a:p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r>
              <a:rPr lang="en-US" sz="4400" b="1" dirty="0" smtClean="0">
                <a:solidFill>
                  <a:schemeClr val="tx1"/>
                </a:solidFill>
              </a:rPr>
              <a:t>Main focus areas:</a:t>
            </a:r>
          </a:p>
          <a:p>
            <a:pPr defTabSz="581977">
              <a:spcBef>
                <a:spcPts val="0"/>
              </a:spcBef>
              <a:buSzTx/>
              <a:defRPr sz="5076" b="0">
                <a:solidFill>
                  <a:srgbClr val="141414"/>
                </a:solidFill>
              </a:defRPr>
            </a:pPr>
            <a:r>
              <a:rPr lang="en-US" sz="4400" dirty="0" smtClean="0">
                <a:solidFill>
                  <a:schemeClr val="tx1"/>
                </a:solidFill>
              </a:rPr>
              <a:t>Connectivity and Inclusion Goals</a:t>
            </a:r>
          </a:p>
          <a:p>
            <a:pPr defTabSz="581977">
              <a:spcBef>
                <a:spcPts val="0"/>
              </a:spcBef>
              <a:buSzTx/>
              <a:defRPr sz="5076" b="0">
                <a:solidFill>
                  <a:srgbClr val="141414"/>
                </a:solidFill>
              </a:defRPr>
            </a:pPr>
            <a:r>
              <a:rPr lang="en-US" sz="4400" dirty="0" smtClean="0">
                <a:solidFill>
                  <a:schemeClr val="tx1"/>
                </a:solidFill>
              </a:rPr>
              <a:t>Narrowing Digital Divide</a:t>
            </a:r>
          </a:p>
          <a:p>
            <a:pPr defTabSz="581977">
              <a:spcBef>
                <a:spcPts val="0"/>
              </a:spcBef>
              <a:buSzTx/>
              <a:defRPr sz="5076" b="0">
                <a:solidFill>
                  <a:srgbClr val="141414"/>
                </a:solidFill>
              </a:defRPr>
            </a:pPr>
            <a:r>
              <a:rPr lang="en-US" sz="4400" dirty="0" smtClean="0">
                <a:solidFill>
                  <a:schemeClr val="tx1"/>
                </a:solidFill>
              </a:rPr>
              <a:t>Market Access and SME Business Innovation Drive </a:t>
            </a:r>
          </a:p>
          <a:p>
            <a:pPr defTabSz="581977">
              <a:spcBef>
                <a:spcPts val="0"/>
              </a:spcBef>
              <a:buSzTx/>
              <a:defRPr sz="5076" b="0">
                <a:solidFill>
                  <a:srgbClr val="141414"/>
                </a:solidFill>
              </a:defRPr>
            </a:pPr>
            <a:r>
              <a:rPr lang="en-US" sz="4400" dirty="0" smtClean="0">
                <a:solidFill>
                  <a:schemeClr val="tx1"/>
                </a:solidFill>
              </a:rPr>
              <a:t>Development of Digital Technologies and Platforms</a:t>
            </a:r>
            <a:endParaRPr lang="en-US" sz="4400" dirty="0">
              <a:solidFill>
                <a:schemeClr val="tx1"/>
              </a:solidFill>
            </a:endParaRPr>
          </a:p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endParaRPr lang="ru-RU" sz="4300" dirty="0" smtClean="0"/>
          </a:p>
        </p:txBody>
      </p:sp>
      <p:sp>
        <p:nvSpPr>
          <p:cNvPr id="138" name="Прямоугольник"/>
          <p:cNvSpPr/>
          <p:nvPr/>
        </p:nvSpPr>
        <p:spPr>
          <a:xfrm>
            <a:off x="-1431" y="1710791"/>
            <a:ext cx="463900" cy="10294419"/>
          </a:xfrm>
          <a:prstGeom prst="rect">
            <a:avLst/>
          </a:prstGeom>
          <a:solidFill>
            <a:srgbClr val="86C4E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142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7977322" y="11601451"/>
            <a:ext cx="230833" cy="3795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65" y="2054350"/>
            <a:ext cx="1081280" cy="78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7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lobalRusTrade.co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141414"/>
                </a:solidFill>
              </a:defRPr>
            </a:lvl1pPr>
          </a:lstStyle>
          <a:p>
            <a:pPr algn="l"/>
            <a:r>
              <a:rPr lang="en-US" sz="6750" b="1" dirty="0" smtClean="0"/>
              <a:t>BRICS Digital Literacy School</a:t>
            </a:r>
            <a:endParaRPr sz="6750" b="1" dirty="0"/>
          </a:p>
        </p:txBody>
      </p:sp>
      <p:sp>
        <p:nvSpPr>
          <p:cNvPr id="136" name="Прямоугольник"/>
          <p:cNvSpPr/>
          <p:nvPr/>
        </p:nvSpPr>
        <p:spPr>
          <a:xfrm>
            <a:off x="1515840" y="3685063"/>
            <a:ext cx="3412927" cy="140495"/>
          </a:xfrm>
          <a:prstGeom prst="rect">
            <a:avLst/>
          </a:prstGeom>
          <a:solidFill>
            <a:srgbClr val="FF7D5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137" name="Первая российская…"/>
          <p:cNvSpPr txBox="1">
            <a:spLocks noGrp="1"/>
          </p:cNvSpPr>
          <p:nvPr>
            <p:ph type="body" sz="half" idx="1"/>
          </p:nvPr>
        </p:nvSpPr>
        <p:spPr>
          <a:xfrm>
            <a:off x="1266825" y="4629149"/>
            <a:ext cx="14727011" cy="7926265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r>
              <a:rPr lang="en-US" sz="4400" dirty="0" smtClean="0"/>
              <a:t>A </a:t>
            </a:r>
            <a:r>
              <a:rPr lang="en-US" sz="4400" dirty="0"/>
              <a:t>platform </a:t>
            </a:r>
            <a:r>
              <a:rPr lang="en-US" sz="4400" dirty="0" smtClean="0"/>
              <a:t>which </a:t>
            </a:r>
            <a:r>
              <a:rPr lang="en-US" sz="4400" dirty="0"/>
              <a:t>combines </a:t>
            </a:r>
            <a:r>
              <a:rPr lang="en-US" sz="4400" b="1" dirty="0">
                <a:solidFill>
                  <a:srgbClr val="FFBC00"/>
                </a:solidFill>
              </a:rPr>
              <a:t>best educational practices </a:t>
            </a:r>
            <a:r>
              <a:rPr lang="en-US" sz="4400" dirty="0"/>
              <a:t>and unites </a:t>
            </a:r>
            <a:r>
              <a:rPr lang="en-US" sz="4400" b="1" dirty="0">
                <a:solidFill>
                  <a:srgbClr val="FFC000"/>
                </a:solidFill>
              </a:rPr>
              <a:t>people of different professions and generations</a:t>
            </a:r>
            <a:r>
              <a:rPr lang="en-US" sz="4400" dirty="0"/>
              <a:t> of all five BRICS </a:t>
            </a:r>
            <a:r>
              <a:rPr lang="en-US" sz="4400" dirty="0" smtClean="0"/>
              <a:t>countries</a:t>
            </a:r>
          </a:p>
          <a:p>
            <a:pPr marL="0" indent="0" defTabSz="581977">
              <a:spcBef>
                <a:spcPts val="0"/>
              </a:spcBef>
              <a:buSzTx/>
              <a:buNone/>
              <a:defRPr sz="5076" b="0">
                <a:solidFill>
                  <a:srgbClr val="141414"/>
                </a:solidFill>
              </a:defRPr>
            </a:pPr>
            <a:endParaRPr lang="en-US" sz="4400" dirty="0"/>
          </a:p>
          <a:p>
            <a:pPr defTabSz="581977">
              <a:spcBef>
                <a:spcPts val="0"/>
              </a:spcBef>
              <a:buSzTx/>
              <a:defRPr sz="5076" b="0">
                <a:solidFill>
                  <a:srgbClr val="141414"/>
                </a:solidFill>
              </a:defRPr>
            </a:pPr>
            <a:r>
              <a:rPr lang="en-US" sz="4400" dirty="0" smtClean="0"/>
              <a:t>Define digital literacy level</a:t>
            </a:r>
          </a:p>
          <a:p>
            <a:pPr defTabSz="581977">
              <a:spcBef>
                <a:spcPts val="0"/>
              </a:spcBef>
              <a:buSzTx/>
              <a:defRPr sz="5076" b="0">
                <a:solidFill>
                  <a:srgbClr val="141414"/>
                </a:solidFill>
              </a:defRPr>
            </a:pPr>
            <a:r>
              <a:rPr lang="en-US" sz="4400" dirty="0" smtClean="0"/>
              <a:t>Define best practices </a:t>
            </a:r>
            <a:r>
              <a:rPr lang="en-US" sz="4400" dirty="0"/>
              <a:t>of online and offline education in BRICS </a:t>
            </a:r>
            <a:r>
              <a:rPr lang="en-US" sz="4400" dirty="0" smtClean="0"/>
              <a:t>countries</a:t>
            </a:r>
          </a:p>
          <a:p>
            <a:pPr defTabSz="581977">
              <a:spcBef>
                <a:spcPts val="0"/>
              </a:spcBef>
              <a:buSzTx/>
              <a:defRPr sz="5076" b="0">
                <a:solidFill>
                  <a:srgbClr val="141414"/>
                </a:solidFill>
              </a:defRPr>
            </a:pPr>
            <a:r>
              <a:rPr lang="en-US" sz="4400" dirty="0" smtClean="0"/>
              <a:t>Develop </a:t>
            </a:r>
            <a:r>
              <a:rPr lang="en-US" sz="4400" dirty="0"/>
              <a:t>recommendations on increasing digital literacy among BRICS </a:t>
            </a:r>
            <a:r>
              <a:rPr lang="en-US" sz="4400" dirty="0" smtClean="0"/>
              <a:t>countries</a:t>
            </a:r>
          </a:p>
          <a:p>
            <a:pPr defTabSz="581977">
              <a:spcBef>
                <a:spcPts val="0"/>
              </a:spcBef>
              <a:buSzTx/>
              <a:defRPr sz="5076" b="0">
                <a:solidFill>
                  <a:srgbClr val="141414"/>
                </a:solidFill>
              </a:defRPr>
            </a:pPr>
            <a:r>
              <a:rPr lang="en-US" sz="4400" dirty="0" smtClean="0"/>
              <a:t>Create </a:t>
            </a:r>
            <a:r>
              <a:rPr lang="en-US" sz="4400" dirty="0"/>
              <a:t>digital literacy courses depending on the main necessities of each country's population</a:t>
            </a:r>
            <a:endParaRPr lang="ru-RU" sz="4400" dirty="0" smtClean="0"/>
          </a:p>
        </p:txBody>
      </p:sp>
      <p:sp>
        <p:nvSpPr>
          <p:cNvPr id="138" name="Прямоугольник"/>
          <p:cNvSpPr/>
          <p:nvPr/>
        </p:nvSpPr>
        <p:spPr>
          <a:xfrm>
            <a:off x="-1431" y="1710791"/>
            <a:ext cx="463900" cy="10294419"/>
          </a:xfrm>
          <a:prstGeom prst="rect">
            <a:avLst/>
          </a:prstGeom>
          <a:solidFill>
            <a:srgbClr val="86C4E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142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7977322" y="11601451"/>
            <a:ext cx="230833" cy="3795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65" y="2054350"/>
            <a:ext cx="1081280" cy="78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73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458</Words>
  <Application>Microsoft Office PowerPoint</Application>
  <PresentationFormat>Произвольный</PresentationFormat>
  <Paragraphs>82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Helvetica Neue</vt:lpstr>
      <vt:lpstr>Helvetica Neue Light</vt:lpstr>
      <vt:lpstr>Helvetica Neue Medium</vt:lpstr>
      <vt:lpstr>White</vt:lpstr>
      <vt:lpstr>Strengthening innovative cooperation among BRICS countries to achieve stable economic growth</vt:lpstr>
      <vt:lpstr>GlobalRusTrade.com</vt:lpstr>
      <vt:lpstr>GlobalRusTrade.com</vt:lpstr>
      <vt:lpstr>The most popular categories</vt:lpstr>
      <vt:lpstr>GlobalRusTrade.com – Advantages</vt:lpstr>
      <vt:lpstr>Potential of e-commerce market in BRICS and Russia</vt:lpstr>
      <vt:lpstr>E-commerce development in Russia</vt:lpstr>
      <vt:lpstr>BRICS Business Council</vt:lpstr>
      <vt:lpstr>BRICS Digital Literacy School</vt:lpstr>
      <vt:lpstr>BRICS E-Commerce Platforms Network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GlobalRusTrade.com</dc:title>
  <dc:creator>Анна Соловьёва</dc:creator>
  <cp:lastModifiedBy>Alina Fatikhova</cp:lastModifiedBy>
  <cp:revision>76</cp:revision>
  <cp:lastPrinted>2019-12-13T09:39:54Z</cp:lastPrinted>
  <dcterms:modified xsi:type="dcterms:W3CDTF">2019-12-13T09:57:05Z</dcterms:modified>
  <cp:contentStatus/>
</cp:coreProperties>
</file>