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8" r:id="rId3"/>
    <p:sldId id="265" r:id="rId4"/>
    <p:sldId id="257" r:id="rId5"/>
    <p:sldId id="259" r:id="rId6"/>
    <p:sldId id="260" r:id="rId7"/>
    <p:sldId id="262" r:id="rId8"/>
    <p:sldId id="263" r:id="rId9"/>
    <p:sldId id="261" r:id="rId10"/>
    <p:sldId id="264"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9" autoAdjust="0"/>
    <p:restoredTop sz="70127" autoAdjust="0"/>
  </p:normalViewPr>
  <p:slideViewPr>
    <p:cSldViewPr snapToGrid="0">
      <p:cViewPr varScale="1">
        <p:scale>
          <a:sx n="46" d="100"/>
          <a:sy n="46" d="100"/>
        </p:scale>
        <p:origin x="-736"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83C1B-3F2E-4A88-BAD1-5BD4A42C2C0E}" type="datetimeFigureOut">
              <a:rPr lang="zh-CN" altLang="en-US" smtClean="0"/>
              <a:t>13.12.19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4DC2C-7A6C-43D7-B12B-5DE7224690CF}" type="slidenum">
              <a:rPr lang="zh-CN" altLang="en-US" smtClean="0"/>
              <a:t>‹#›</a:t>
            </a:fld>
            <a:endParaRPr lang="zh-CN" altLang="en-US"/>
          </a:p>
        </p:txBody>
      </p:sp>
    </p:spTree>
    <p:extLst>
      <p:ext uri="{BB962C8B-B14F-4D97-AF65-F5344CB8AC3E}">
        <p14:creationId xmlns:p14="http://schemas.microsoft.com/office/powerpoint/2010/main" val="1528866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A4DC2C-7A6C-43D7-B12B-5DE7224690CF}" type="slidenum">
              <a:rPr lang="zh-CN" altLang="en-US" smtClean="0"/>
              <a:t>2</a:t>
            </a:fld>
            <a:endParaRPr lang="zh-CN" altLang="en-US"/>
          </a:p>
        </p:txBody>
      </p:sp>
    </p:spTree>
    <p:extLst>
      <p:ext uri="{BB962C8B-B14F-4D97-AF65-F5344CB8AC3E}">
        <p14:creationId xmlns:p14="http://schemas.microsoft.com/office/powerpoint/2010/main" val="116918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A4DC2C-7A6C-43D7-B12B-5DE7224690CF}" type="slidenum">
              <a:rPr lang="zh-CN" altLang="en-US" smtClean="0"/>
              <a:t>5</a:t>
            </a:fld>
            <a:endParaRPr lang="zh-CN" altLang="en-US"/>
          </a:p>
        </p:txBody>
      </p:sp>
    </p:spTree>
    <p:extLst>
      <p:ext uri="{BB962C8B-B14F-4D97-AF65-F5344CB8AC3E}">
        <p14:creationId xmlns:p14="http://schemas.microsoft.com/office/powerpoint/2010/main" val="73420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A4DC2C-7A6C-43D7-B12B-5DE7224690CF}" type="slidenum">
              <a:rPr lang="zh-CN" altLang="en-US" smtClean="0"/>
              <a:t>6</a:t>
            </a:fld>
            <a:endParaRPr lang="zh-CN" altLang="en-US"/>
          </a:p>
        </p:txBody>
      </p:sp>
    </p:spTree>
    <p:extLst>
      <p:ext uri="{BB962C8B-B14F-4D97-AF65-F5344CB8AC3E}">
        <p14:creationId xmlns:p14="http://schemas.microsoft.com/office/powerpoint/2010/main" val="2281657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8DA4DC2C-7A6C-43D7-B12B-5DE7224690CF}" type="slidenum">
              <a:rPr lang="zh-CN" altLang="en-US" smtClean="0"/>
              <a:t>7</a:t>
            </a:fld>
            <a:endParaRPr lang="zh-CN" altLang="en-US"/>
          </a:p>
        </p:txBody>
      </p:sp>
    </p:spTree>
    <p:extLst>
      <p:ext uri="{BB962C8B-B14F-4D97-AF65-F5344CB8AC3E}">
        <p14:creationId xmlns:p14="http://schemas.microsoft.com/office/powerpoint/2010/main" val="1638304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A4DC2C-7A6C-43D7-B12B-5DE7224690CF}" type="slidenum">
              <a:rPr lang="zh-CN" altLang="en-US" smtClean="0"/>
              <a:t>8</a:t>
            </a:fld>
            <a:endParaRPr lang="zh-CN" altLang="en-US"/>
          </a:p>
        </p:txBody>
      </p:sp>
    </p:spTree>
    <p:extLst>
      <p:ext uri="{BB962C8B-B14F-4D97-AF65-F5344CB8AC3E}">
        <p14:creationId xmlns:p14="http://schemas.microsoft.com/office/powerpoint/2010/main" val="2180182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smtClean="0"/>
              <a:t>Firstly, on August 31, 2018, the Electronic Commerce Law of the People</a:t>
            </a:r>
            <a:r>
              <a:rPr lang="zh-CN" altLang="en-US" dirty="0" smtClean="0"/>
              <a:t>􀆳</a:t>
            </a:r>
            <a:r>
              <a:rPr lang="en-US" altLang="zh-CN" dirty="0" smtClean="0"/>
              <a:t>s Republic of China was released and took effect from January</a:t>
            </a:r>
          </a:p>
          <a:p>
            <a:r>
              <a:rPr lang="en-US" altLang="zh-CN" dirty="0" smtClean="0"/>
              <a:t>1, 2019. This law aims to promote, standardize and guarantee the </a:t>
            </a:r>
            <a:r>
              <a:rPr lang="en-US" altLang="zh-CN" dirty="0" err="1" smtClean="0"/>
              <a:t>high⁃quality</a:t>
            </a:r>
            <a:r>
              <a:rPr lang="en-US" altLang="zh-CN" dirty="0" smtClean="0"/>
              <a:t> development of e⁃ commerce, and provides a basis for relevant</a:t>
            </a:r>
          </a:p>
          <a:p>
            <a:r>
              <a:rPr lang="en-US" altLang="zh-CN" dirty="0" smtClean="0"/>
              <a:t>laws, regulations, policies and the introduction of standards. It is the first comprehensive e⁃ commerce law in the world.</a:t>
            </a:r>
          </a:p>
          <a:p>
            <a:endParaRPr lang="en-US" altLang="zh-CN" dirty="0" smtClean="0"/>
          </a:p>
          <a:p>
            <a:r>
              <a:rPr lang="en-US" altLang="zh-CN" dirty="0" smtClean="0"/>
              <a:t>Secondly, a number of policies have been introduced to promote </a:t>
            </a:r>
            <a:r>
              <a:rPr lang="en-US" altLang="zh-CN" dirty="0" err="1" smtClean="0"/>
              <a:t>cross⁃border</a:t>
            </a:r>
            <a:r>
              <a:rPr lang="en-US" altLang="zh-CN" dirty="0" smtClean="0"/>
              <a:t> </a:t>
            </a:r>
            <a:r>
              <a:rPr lang="en-US" altLang="zh-CN" dirty="0" err="1" smtClean="0"/>
              <a:t>e⁃commerce</a:t>
            </a:r>
            <a:r>
              <a:rPr lang="en-US" altLang="zh-CN" dirty="0" smtClean="0"/>
              <a:t> development. In 2018, China introduced a regulation policy on </a:t>
            </a:r>
            <a:r>
              <a:rPr lang="en-US" altLang="zh-CN" dirty="0" err="1" smtClean="0"/>
              <a:t>cross⁃border</a:t>
            </a:r>
            <a:r>
              <a:rPr lang="en-US" altLang="zh-CN" dirty="0" smtClean="0"/>
              <a:t> </a:t>
            </a:r>
            <a:r>
              <a:rPr lang="en-US" altLang="zh-CN" dirty="0" err="1" smtClean="0"/>
              <a:t>e⁃commerce</a:t>
            </a:r>
            <a:r>
              <a:rPr lang="en-US" altLang="zh-CN" dirty="0" smtClean="0"/>
              <a:t> retail import, specifying that </a:t>
            </a:r>
            <a:r>
              <a:rPr lang="en-US" altLang="zh-CN" dirty="0" err="1" smtClean="0"/>
              <a:t>cross⁃border</a:t>
            </a:r>
            <a:r>
              <a:rPr lang="en-US" altLang="zh-CN" dirty="0" smtClean="0"/>
              <a:t> e⁃ commerce retail imports are regulated according</a:t>
            </a:r>
          </a:p>
          <a:p>
            <a:r>
              <a:rPr lang="en-US" altLang="zh-CN" dirty="0" smtClean="0"/>
              <a:t>to personal use of inbound goods. While expanding the list of retail imports, the limiting value has also been increased: the single transaction limit has been raised from 2000 to 5000 yuan, and the annual transaction limit has been raised from 20000 to 26000 yuan. The VAT and consumption tax exemption policies </a:t>
            </a:r>
          </a:p>
          <a:p>
            <a:endParaRPr lang="zh-CN" altLang="en-US" dirty="0"/>
          </a:p>
        </p:txBody>
      </p:sp>
      <p:sp>
        <p:nvSpPr>
          <p:cNvPr id="4" name="灯片编号占位符 3"/>
          <p:cNvSpPr>
            <a:spLocks noGrp="1"/>
          </p:cNvSpPr>
          <p:nvPr>
            <p:ph type="sldNum" sz="quarter" idx="10"/>
          </p:nvPr>
        </p:nvSpPr>
        <p:spPr/>
        <p:txBody>
          <a:bodyPr/>
          <a:lstStyle/>
          <a:p>
            <a:fld id="{8DA4DC2C-7A6C-43D7-B12B-5DE7224690CF}" type="slidenum">
              <a:rPr lang="zh-CN" altLang="en-US" smtClean="0"/>
              <a:t>9</a:t>
            </a:fld>
            <a:endParaRPr lang="zh-CN" altLang="en-US"/>
          </a:p>
        </p:txBody>
      </p:sp>
    </p:spTree>
    <p:extLst>
      <p:ext uri="{BB962C8B-B14F-4D97-AF65-F5344CB8AC3E}">
        <p14:creationId xmlns:p14="http://schemas.microsoft.com/office/powerpoint/2010/main" val="3060669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13.12.19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13.12.19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zh-CN" altLang="en-US" smtClean="0"/>
              <a:t>单击此处编辑母版标题样式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13.12.19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13.12.19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CN" altLang="en-US" smtClean="0"/>
              <a:t>单击此处编辑母版标题样式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3" name="Date Placeholder 2"/>
          <p:cNvSpPr>
            <a:spLocks noGrp="1"/>
          </p:cNvSpPr>
          <p:nvPr>
            <p:ph type="dt" sz="half" idx="10"/>
          </p:nvPr>
        </p:nvSpPr>
        <p:spPr/>
        <p:txBody>
          <a:bodyPr/>
          <a:lstStyle/>
          <a:p>
            <a:fld id="{48A87A34-81AB-432B-8DAE-1953F412C126}" type="datetimeFigureOut">
              <a:rPr lang="en-US" dirty="0"/>
              <a:t>13.12.19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CN" altLang="en-US" smtClean="0"/>
              <a:t>单击此处编辑母版标题样式</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3" name="Date Placeholder 2"/>
          <p:cNvSpPr>
            <a:spLocks noGrp="1"/>
          </p:cNvSpPr>
          <p:nvPr>
            <p:ph type="dt" sz="half" idx="10"/>
          </p:nvPr>
        </p:nvSpPr>
        <p:spPr/>
        <p:txBody>
          <a:bodyPr/>
          <a:lstStyle/>
          <a:p>
            <a:fld id="{48A87A34-81AB-432B-8DAE-1953F412C126}" type="datetimeFigureOut">
              <a:rPr lang="en-US" dirty="0"/>
              <a:t>13.12.19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zh-CN" altLang="en-US" smtClean="0"/>
              <a:t>单击此处编辑母版标题样式</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48A87A34-81AB-432B-8DAE-1953F412C126}" type="datetimeFigureOut">
              <a:rPr lang="en-US" dirty="0"/>
              <a:t>13.12.19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13.12.19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2" name="Content Placeholder 3"/>
          <p:cNvSpPr>
            <a:spLocks noGrp="1"/>
          </p:cNvSpPr>
          <p:nvPr>
            <p:ph sz="quarter" idx="13"/>
          </p:nvPr>
        </p:nvSpPr>
        <p:spPr>
          <a:xfrm>
            <a:off x="685331" y="3051013"/>
            <a:ext cx="3829520" cy="2740187"/>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3" name="Content Placeholder 5"/>
          <p:cNvSpPr>
            <a:spLocks noGrp="1"/>
          </p:cNvSpPr>
          <p:nvPr>
            <p:ph sz="quarter" idx="14"/>
          </p:nvPr>
        </p:nvSpPr>
        <p:spPr>
          <a:xfrm>
            <a:off x="4629150" y="3051013"/>
            <a:ext cx="3829051" cy="2740187"/>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13.12.19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13.12.19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13.12.19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CN" altLang="en-US" smtClean="0"/>
              <a:t>单击此处编辑母版标题样式</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13.12.19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13.12.19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13.12.19</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01970" y="2588846"/>
            <a:ext cx="6153197" cy="523220"/>
          </a:xfrm>
          <a:prstGeom prst="rect">
            <a:avLst/>
          </a:prstGeom>
          <a:noFill/>
        </p:spPr>
        <p:txBody>
          <a:bodyPr wrap="none" rtlCol="0">
            <a:spAutoFit/>
          </a:bodyPr>
          <a:lstStyle/>
          <a:p>
            <a:r>
              <a:rPr lang="en-US" altLang="zh-CN" sz="2800" dirty="0" smtClean="0"/>
              <a:t>The Development of E-Commerce in China</a:t>
            </a:r>
            <a:endParaRPr lang="zh-CN" altLang="en-US" sz="2800" dirty="0"/>
          </a:p>
        </p:txBody>
      </p:sp>
    </p:spTree>
    <p:extLst>
      <p:ext uri="{BB962C8B-B14F-4D97-AF65-F5344CB8AC3E}">
        <p14:creationId xmlns:p14="http://schemas.microsoft.com/office/powerpoint/2010/main" val="2558562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84617" y="1731365"/>
            <a:ext cx="2313253" cy="584776"/>
          </a:xfrm>
          <a:prstGeom prst="rect">
            <a:avLst/>
          </a:prstGeom>
          <a:noFill/>
        </p:spPr>
        <p:txBody>
          <a:bodyPr wrap="none" rtlCol="0">
            <a:spAutoFit/>
          </a:bodyPr>
          <a:lstStyle/>
          <a:p>
            <a:r>
              <a:rPr lang="en-US" altLang="zh-CN" sz="3200" dirty="0" smtClean="0"/>
              <a:t>Infrastructure </a:t>
            </a:r>
            <a:endParaRPr lang="zh-CN" altLang="en-US" sz="3200" dirty="0"/>
          </a:p>
        </p:txBody>
      </p:sp>
      <p:sp>
        <p:nvSpPr>
          <p:cNvPr id="6" name="文本框 5"/>
          <p:cNvSpPr txBox="1"/>
          <p:nvPr/>
        </p:nvSpPr>
        <p:spPr>
          <a:xfrm>
            <a:off x="584617" y="2370945"/>
            <a:ext cx="2965475" cy="584776"/>
          </a:xfrm>
          <a:prstGeom prst="rect">
            <a:avLst/>
          </a:prstGeom>
          <a:noFill/>
        </p:spPr>
        <p:txBody>
          <a:bodyPr wrap="none" rtlCol="0">
            <a:spAutoFit/>
          </a:bodyPr>
          <a:lstStyle/>
          <a:p>
            <a:r>
              <a:rPr lang="en-US" altLang="zh-CN" sz="3200" dirty="0" smtClean="0"/>
              <a:t>Policy Supported </a:t>
            </a:r>
            <a:endParaRPr lang="zh-CN" altLang="en-US" sz="3200" dirty="0"/>
          </a:p>
        </p:txBody>
      </p:sp>
      <p:sp>
        <p:nvSpPr>
          <p:cNvPr id="7" name="文本框 6"/>
          <p:cNvSpPr txBox="1"/>
          <p:nvPr/>
        </p:nvSpPr>
        <p:spPr>
          <a:xfrm>
            <a:off x="584617" y="3122950"/>
            <a:ext cx="2883733" cy="1569660"/>
          </a:xfrm>
          <a:prstGeom prst="rect">
            <a:avLst/>
          </a:prstGeom>
          <a:noFill/>
        </p:spPr>
        <p:txBody>
          <a:bodyPr wrap="square" rtlCol="0">
            <a:spAutoFit/>
          </a:bodyPr>
          <a:lstStyle/>
          <a:p>
            <a:r>
              <a:rPr lang="en-US" altLang="zh-CN" sz="3200" dirty="0" smtClean="0"/>
              <a:t>Shortage of traditional sale system</a:t>
            </a:r>
            <a:endParaRPr lang="zh-CN" altLang="en-US" sz="3200" dirty="0"/>
          </a:p>
        </p:txBody>
      </p:sp>
      <p:sp>
        <p:nvSpPr>
          <p:cNvPr id="9" name="文本框 8"/>
          <p:cNvSpPr txBox="1"/>
          <p:nvPr/>
        </p:nvSpPr>
        <p:spPr>
          <a:xfrm>
            <a:off x="584617" y="4367400"/>
            <a:ext cx="3624911" cy="584776"/>
          </a:xfrm>
          <a:prstGeom prst="rect">
            <a:avLst/>
          </a:prstGeom>
          <a:noFill/>
        </p:spPr>
        <p:txBody>
          <a:bodyPr wrap="none" rtlCol="0">
            <a:spAutoFit/>
          </a:bodyPr>
          <a:lstStyle/>
          <a:p>
            <a:r>
              <a:rPr lang="en-US" altLang="zh-CN" sz="3200" dirty="0" smtClean="0"/>
              <a:t>Large consumer base</a:t>
            </a:r>
            <a:endParaRPr lang="zh-CN" altLang="en-US" sz="3200" dirty="0"/>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4470" y="1409075"/>
            <a:ext cx="4032573" cy="3637717"/>
          </a:xfrm>
          <a:prstGeom prst="rect">
            <a:avLst/>
          </a:prstGeom>
        </p:spPr>
      </p:pic>
    </p:spTree>
    <p:extLst>
      <p:ext uri="{BB962C8B-B14F-4D97-AF65-F5344CB8AC3E}">
        <p14:creationId xmlns:p14="http://schemas.microsoft.com/office/powerpoint/2010/main" val="3523561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3"/>
          </p:nvPr>
        </p:nvSpPr>
        <p:spPr/>
        <p:txBody>
          <a:bodyPr>
            <a:normAutofit/>
          </a:bodyPr>
          <a:lstStyle/>
          <a:p>
            <a:pPr marL="0" indent="0">
              <a:buNone/>
            </a:pPr>
            <a:r>
              <a:rPr lang="en-US" sz="2400" b="1" dirty="0" smtClean="0"/>
              <a:t>Du </a:t>
            </a:r>
            <a:r>
              <a:rPr lang="en-US" sz="2400" b="1" dirty="0" err="1" smtClean="0"/>
              <a:t>Guochen</a:t>
            </a:r>
            <a:r>
              <a:rPr lang="en-US" sz="2400" b="1" smtClean="0"/>
              <a:t> </a:t>
            </a:r>
            <a:endParaRPr lang="en-US" sz="2400" dirty="0"/>
          </a:p>
          <a:p>
            <a:pPr marL="0" indent="0">
              <a:buNone/>
            </a:pPr>
            <a:r>
              <a:rPr lang="en-US" sz="2400" dirty="0" smtClean="0"/>
              <a:t>Researcher </a:t>
            </a:r>
            <a:r>
              <a:rPr lang="en-US" sz="2400" dirty="0"/>
              <a:t>and Deputy </a:t>
            </a:r>
            <a:r>
              <a:rPr lang="en-US" sz="2400" dirty="0" smtClean="0"/>
              <a:t>Director</a:t>
            </a:r>
          </a:p>
          <a:p>
            <a:pPr marL="0" indent="0">
              <a:buNone/>
            </a:pPr>
            <a:r>
              <a:rPr lang="en-US" sz="2400" dirty="0" smtClean="0"/>
              <a:t>Institute </a:t>
            </a:r>
            <a:r>
              <a:rPr lang="en-US" sz="2400" dirty="0"/>
              <a:t>of E-Commerce </a:t>
            </a:r>
            <a:r>
              <a:rPr lang="en-US" sz="2400" dirty="0" smtClean="0"/>
              <a:t>Research </a:t>
            </a:r>
          </a:p>
          <a:p>
            <a:pPr marL="0" indent="0">
              <a:buNone/>
            </a:pPr>
            <a:r>
              <a:rPr lang="en-US" sz="2400" dirty="0" smtClean="0"/>
              <a:t>Chinese </a:t>
            </a:r>
            <a:r>
              <a:rPr lang="en-US" sz="2400" dirty="0"/>
              <a:t>Academy of International Trade and Economic Cooperation (CAITEC) </a:t>
            </a:r>
            <a:endParaRPr lang="zh-CN" altLang="en-US" sz="2400" dirty="0"/>
          </a:p>
        </p:txBody>
      </p:sp>
    </p:spTree>
    <p:extLst>
      <p:ext uri="{BB962C8B-B14F-4D97-AF65-F5344CB8AC3E}">
        <p14:creationId xmlns:p14="http://schemas.microsoft.com/office/powerpoint/2010/main" val="280217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3072344" y="1318954"/>
            <a:ext cx="5656613" cy="3528109"/>
          </a:xfrm>
          <a:prstGeom prst="rect">
            <a:avLst/>
          </a:prstGeom>
        </p:spPr>
      </p:pic>
      <p:pic>
        <p:nvPicPr>
          <p:cNvPr id="5" name="图片 4"/>
          <p:cNvPicPr>
            <a:picLocks noChangeAspect="1"/>
          </p:cNvPicPr>
          <p:nvPr/>
        </p:nvPicPr>
        <p:blipFill>
          <a:blip r:embed="rId4"/>
          <a:stretch>
            <a:fillRect/>
          </a:stretch>
        </p:blipFill>
        <p:spPr>
          <a:xfrm>
            <a:off x="3072345" y="4847063"/>
            <a:ext cx="5656613" cy="611191"/>
          </a:xfrm>
          <a:prstGeom prst="rect">
            <a:avLst/>
          </a:prstGeom>
        </p:spPr>
      </p:pic>
      <p:sp>
        <p:nvSpPr>
          <p:cNvPr id="3" name="矩形 2"/>
          <p:cNvSpPr/>
          <p:nvPr/>
        </p:nvSpPr>
        <p:spPr>
          <a:xfrm>
            <a:off x="320047" y="1637207"/>
            <a:ext cx="2633637" cy="4801315"/>
          </a:xfrm>
          <a:prstGeom prst="rect">
            <a:avLst/>
          </a:prstGeom>
        </p:spPr>
        <p:txBody>
          <a:bodyPr wrap="square">
            <a:spAutoFit/>
          </a:bodyPr>
          <a:lstStyle/>
          <a:p>
            <a:r>
              <a:rPr lang="zh-CN" altLang="en-US" dirty="0"/>
              <a:t>In 2018, global retail transaction volume amounted to approximately US$</a:t>
            </a:r>
            <a:r>
              <a:rPr lang="zh-CN" altLang="en-US" dirty="0" smtClean="0"/>
              <a:t>23</a:t>
            </a:r>
            <a:r>
              <a:rPr lang="en-US" altLang="zh-CN" dirty="0" smtClean="0"/>
              <a:t>.</a:t>
            </a:r>
            <a:r>
              <a:rPr lang="zh-CN" altLang="en-US" dirty="0" smtClean="0"/>
              <a:t>946 </a:t>
            </a:r>
            <a:r>
              <a:rPr lang="zh-CN" altLang="en-US" dirty="0"/>
              <a:t>trillion, an increase of </a:t>
            </a:r>
            <a:r>
              <a:rPr lang="zh-CN" altLang="en-US" dirty="0" smtClean="0"/>
              <a:t>5</a:t>
            </a:r>
            <a:r>
              <a:rPr lang="en-US" altLang="zh-CN" dirty="0" smtClean="0"/>
              <a:t>.</a:t>
            </a:r>
            <a:r>
              <a:rPr lang="zh-CN" altLang="en-US" dirty="0" smtClean="0"/>
              <a:t>8</a:t>
            </a:r>
            <a:r>
              <a:rPr lang="zh-CN" altLang="en-US" dirty="0"/>
              <a:t>% year⁃on⁃year; in 2018, global online retail transaction volume</a:t>
            </a:r>
          </a:p>
          <a:p>
            <a:r>
              <a:rPr lang="zh-CN" altLang="en-US" dirty="0"/>
              <a:t>amounted to US$</a:t>
            </a:r>
            <a:r>
              <a:rPr lang="zh-CN" altLang="en-US" dirty="0" smtClean="0"/>
              <a:t>2</a:t>
            </a:r>
            <a:r>
              <a:rPr lang="en-US" altLang="zh-CN" dirty="0" smtClean="0"/>
              <a:t>.</a:t>
            </a:r>
            <a:r>
              <a:rPr lang="zh-CN" altLang="en-US" dirty="0" smtClean="0"/>
              <a:t> 842 </a:t>
            </a:r>
            <a:r>
              <a:rPr lang="zh-CN" altLang="en-US" dirty="0"/>
              <a:t>trillion, with a year⁃on⁃ year growth of </a:t>
            </a:r>
            <a:r>
              <a:rPr lang="zh-CN" altLang="en-US" dirty="0" smtClean="0"/>
              <a:t>23</a:t>
            </a:r>
            <a:r>
              <a:rPr lang="en-US" altLang="zh-CN" dirty="0" smtClean="0"/>
              <a:t>.</a:t>
            </a:r>
            <a:r>
              <a:rPr lang="zh-CN" altLang="en-US" dirty="0" smtClean="0"/>
              <a:t>3</a:t>
            </a:r>
            <a:r>
              <a:rPr lang="zh-CN" altLang="en-US" dirty="0"/>
              <a:t>%, </a:t>
            </a:r>
            <a:r>
              <a:rPr lang="zh-CN" altLang="en-US" dirty="0" smtClean="0"/>
              <a:t>17</a:t>
            </a:r>
            <a:r>
              <a:rPr lang="en-US" altLang="zh-CN" dirty="0" smtClean="0"/>
              <a:t>.</a:t>
            </a:r>
            <a:r>
              <a:rPr lang="zh-CN" altLang="en-US" dirty="0" smtClean="0"/>
              <a:t>5 </a:t>
            </a:r>
            <a:r>
              <a:rPr lang="zh-CN" altLang="en-US" dirty="0"/>
              <a:t>percentage points higher than the growth rate of global </a:t>
            </a:r>
            <a:r>
              <a:rPr lang="zh-CN" altLang="en-US" dirty="0" smtClean="0"/>
              <a:t>retail transactions</a:t>
            </a:r>
            <a:r>
              <a:rPr lang="en-US" altLang="zh-CN" dirty="0" smtClean="0"/>
              <a:t>.</a:t>
            </a:r>
            <a:r>
              <a:rPr lang="zh-CN" altLang="en-US" dirty="0" smtClean="0"/>
              <a:t> </a:t>
            </a:r>
            <a:endParaRPr lang="zh-CN" altLang="en-US" dirty="0"/>
          </a:p>
        </p:txBody>
      </p:sp>
    </p:spTree>
    <p:extLst>
      <p:ext uri="{BB962C8B-B14F-4D97-AF65-F5344CB8AC3E}">
        <p14:creationId xmlns:p14="http://schemas.microsoft.com/office/powerpoint/2010/main" val="1799153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3"/>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589768" y="1087596"/>
            <a:ext cx="8153422" cy="4623656"/>
          </a:xfrm>
          <a:prstGeom prst="rect">
            <a:avLst/>
          </a:prstGeom>
        </p:spPr>
      </p:pic>
    </p:spTree>
    <p:extLst>
      <p:ext uri="{BB962C8B-B14F-4D97-AF65-F5344CB8AC3E}">
        <p14:creationId xmlns:p14="http://schemas.microsoft.com/office/powerpoint/2010/main" val="3679637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3749041" y="1073219"/>
            <a:ext cx="5252024" cy="4158256"/>
          </a:xfrm>
          <a:prstGeom prst="rect">
            <a:avLst/>
          </a:prstGeom>
        </p:spPr>
      </p:pic>
      <p:sp>
        <p:nvSpPr>
          <p:cNvPr id="2" name="矩形 1"/>
          <p:cNvSpPr/>
          <p:nvPr/>
        </p:nvSpPr>
        <p:spPr>
          <a:xfrm>
            <a:off x="735677" y="1167188"/>
            <a:ext cx="2852912" cy="4801315"/>
          </a:xfrm>
          <a:prstGeom prst="rect">
            <a:avLst/>
          </a:prstGeom>
        </p:spPr>
        <p:txBody>
          <a:bodyPr wrap="square">
            <a:spAutoFit/>
          </a:bodyPr>
          <a:lstStyle/>
          <a:p>
            <a:r>
              <a:rPr lang="zh-CN" altLang="en-US" dirty="0"/>
              <a:t> in 2018, the volume of e⁃ commerce transactions in China reached </a:t>
            </a:r>
            <a:r>
              <a:rPr lang="zh-CN" altLang="en-US" dirty="0" smtClean="0"/>
              <a:t>31</a:t>
            </a:r>
            <a:r>
              <a:rPr lang="en-US" altLang="zh-CN" dirty="0" smtClean="0"/>
              <a:t>.</a:t>
            </a:r>
            <a:r>
              <a:rPr lang="zh-CN" altLang="en-US" dirty="0" smtClean="0"/>
              <a:t>63 trillion </a:t>
            </a:r>
            <a:r>
              <a:rPr lang="zh-CN" altLang="en-US" dirty="0"/>
              <a:t>yuan, an increase of </a:t>
            </a:r>
            <a:r>
              <a:rPr lang="zh-CN" altLang="en-US" dirty="0" smtClean="0"/>
              <a:t>8</a:t>
            </a:r>
            <a:r>
              <a:rPr lang="en-US" altLang="zh-CN" dirty="0" smtClean="0"/>
              <a:t>.</a:t>
            </a:r>
            <a:r>
              <a:rPr lang="zh-CN" altLang="en-US" dirty="0" smtClean="0"/>
              <a:t>5</a:t>
            </a:r>
            <a:r>
              <a:rPr lang="zh-CN" altLang="en-US" dirty="0"/>
              <a:t>% year on year. The online retail sales exceeded 9 trillion yuan, a year⁃on⁃year increase of </a:t>
            </a:r>
            <a:r>
              <a:rPr lang="zh-CN" altLang="en-US" dirty="0" smtClean="0"/>
              <a:t>23</a:t>
            </a:r>
            <a:r>
              <a:rPr lang="en-US" altLang="zh-CN" dirty="0" smtClean="0"/>
              <a:t>.</a:t>
            </a:r>
            <a:r>
              <a:rPr lang="zh-CN" altLang="en-US" dirty="0" smtClean="0"/>
              <a:t>9%. </a:t>
            </a:r>
            <a:endParaRPr lang="en-US" altLang="zh-CN" dirty="0" smtClean="0"/>
          </a:p>
          <a:p>
            <a:r>
              <a:rPr lang="zh-CN" altLang="en-US" dirty="0" smtClean="0"/>
              <a:t>The </a:t>
            </a:r>
            <a:r>
              <a:rPr lang="zh-CN" altLang="en-US" dirty="0"/>
              <a:t>online retail sales of physical goods exceeded 7 trillion yuan, accounting for </a:t>
            </a:r>
            <a:r>
              <a:rPr lang="zh-CN" altLang="en-US" dirty="0" smtClean="0"/>
              <a:t>18</a:t>
            </a:r>
            <a:r>
              <a:rPr lang="en-US" altLang="zh-CN" dirty="0" smtClean="0"/>
              <a:t>.</a:t>
            </a:r>
            <a:r>
              <a:rPr lang="zh-CN" altLang="en-US" dirty="0" smtClean="0"/>
              <a:t>4</a:t>
            </a:r>
            <a:r>
              <a:rPr lang="zh-CN" altLang="en-US" dirty="0"/>
              <a:t>% of the total retail sales of consumer goods.</a:t>
            </a:r>
          </a:p>
        </p:txBody>
      </p:sp>
    </p:spTree>
    <p:extLst>
      <p:ext uri="{BB962C8B-B14F-4D97-AF65-F5344CB8AC3E}">
        <p14:creationId xmlns:p14="http://schemas.microsoft.com/office/powerpoint/2010/main" val="3175659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4054272" y="1870857"/>
            <a:ext cx="4796901" cy="3791874"/>
          </a:xfrm>
          <a:prstGeom prst="rect">
            <a:avLst/>
          </a:prstGeom>
        </p:spPr>
      </p:pic>
      <p:pic>
        <p:nvPicPr>
          <p:cNvPr id="5" name="图片 4"/>
          <p:cNvPicPr>
            <a:picLocks noChangeAspect="1"/>
          </p:cNvPicPr>
          <p:nvPr/>
        </p:nvPicPr>
        <p:blipFill>
          <a:blip r:embed="rId4"/>
          <a:stretch>
            <a:fillRect/>
          </a:stretch>
        </p:blipFill>
        <p:spPr>
          <a:xfrm>
            <a:off x="4054271" y="5690345"/>
            <a:ext cx="4796901" cy="419980"/>
          </a:xfrm>
          <a:prstGeom prst="rect">
            <a:avLst/>
          </a:prstGeom>
        </p:spPr>
      </p:pic>
      <p:sp>
        <p:nvSpPr>
          <p:cNvPr id="6" name="矩形 5"/>
          <p:cNvSpPr/>
          <p:nvPr/>
        </p:nvSpPr>
        <p:spPr>
          <a:xfrm>
            <a:off x="343489" y="746076"/>
            <a:ext cx="7882661" cy="923330"/>
          </a:xfrm>
          <a:prstGeom prst="rect">
            <a:avLst/>
          </a:prstGeom>
        </p:spPr>
        <p:txBody>
          <a:bodyPr wrap="square">
            <a:spAutoFit/>
          </a:bodyPr>
          <a:lstStyle/>
          <a:p>
            <a:r>
              <a:rPr lang="en-US" altLang="zh-CN" dirty="0"/>
              <a:t>T</a:t>
            </a:r>
            <a:r>
              <a:rPr lang="zh-CN" altLang="en-US" dirty="0" smtClean="0"/>
              <a:t>he total </a:t>
            </a:r>
            <a:r>
              <a:rPr lang="zh-CN" altLang="en-US" dirty="0"/>
              <a:t>amount of imports and exports through the customs system in 2018 was </a:t>
            </a:r>
            <a:endParaRPr lang="en-US" altLang="zh-CN" dirty="0" smtClean="0"/>
          </a:p>
          <a:p>
            <a:r>
              <a:rPr lang="zh-CN" altLang="en-US" dirty="0" smtClean="0"/>
              <a:t>134</a:t>
            </a:r>
            <a:r>
              <a:rPr lang="en-US" altLang="zh-CN" dirty="0" smtClean="0"/>
              <a:t>.</a:t>
            </a:r>
            <a:r>
              <a:rPr lang="zh-CN" altLang="en-US" dirty="0" smtClean="0"/>
              <a:t> 7 </a:t>
            </a:r>
            <a:r>
              <a:rPr lang="zh-CN" altLang="en-US" dirty="0"/>
              <a:t>billion yuan, an increase of 50% year on </a:t>
            </a:r>
            <a:r>
              <a:rPr lang="zh-CN" altLang="en-US" dirty="0" smtClean="0"/>
              <a:t>year</a:t>
            </a:r>
            <a:r>
              <a:rPr lang="en-US" altLang="zh-CN" dirty="0" smtClean="0"/>
              <a:t>.</a:t>
            </a:r>
            <a:r>
              <a:rPr lang="zh-CN" altLang="en-US" dirty="0" smtClean="0"/>
              <a:t> </a:t>
            </a:r>
            <a:endParaRPr lang="zh-CN" altLang="en-US" dirty="0"/>
          </a:p>
        </p:txBody>
      </p:sp>
      <p:sp>
        <p:nvSpPr>
          <p:cNvPr id="7" name="矩形 6"/>
          <p:cNvSpPr/>
          <p:nvPr/>
        </p:nvSpPr>
        <p:spPr>
          <a:xfrm>
            <a:off x="236910" y="1779686"/>
            <a:ext cx="3820956" cy="5078314"/>
          </a:xfrm>
          <a:prstGeom prst="rect">
            <a:avLst/>
          </a:prstGeom>
        </p:spPr>
        <p:txBody>
          <a:bodyPr wrap="square">
            <a:spAutoFit/>
          </a:bodyPr>
          <a:lstStyle/>
          <a:p>
            <a:r>
              <a:rPr lang="en-US" altLang="zh-CN" dirty="0"/>
              <a:t>T</a:t>
            </a:r>
            <a:r>
              <a:rPr lang="zh-CN" altLang="en-US" dirty="0" smtClean="0"/>
              <a:t>he </a:t>
            </a:r>
            <a:r>
              <a:rPr lang="zh-CN" altLang="en-US" dirty="0"/>
              <a:t>total exports were </a:t>
            </a:r>
            <a:r>
              <a:rPr lang="zh-CN" altLang="en-US" dirty="0" smtClean="0"/>
              <a:t>56</a:t>
            </a:r>
            <a:r>
              <a:rPr lang="en-US" altLang="zh-CN" dirty="0" smtClean="0"/>
              <a:t>.</a:t>
            </a:r>
            <a:r>
              <a:rPr lang="zh-CN" altLang="en-US" dirty="0" smtClean="0"/>
              <a:t>12 </a:t>
            </a:r>
            <a:r>
              <a:rPr lang="zh-CN" altLang="en-US" dirty="0"/>
              <a:t>billion yuan, an increase of 67%; the total imports were </a:t>
            </a:r>
            <a:r>
              <a:rPr lang="zh-CN" altLang="en-US" dirty="0" smtClean="0"/>
              <a:t>78</a:t>
            </a:r>
            <a:r>
              <a:rPr lang="en-US" altLang="zh-CN" dirty="0" smtClean="0"/>
              <a:t>.</a:t>
            </a:r>
            <a:r>
              <a:rPr lang="zh-CN" altLang="en-US" dirty="0" smtClean="0"/>
              <a:t>58 </a:t>
            </a:r>
            <a:r>
              <a:rPr lang="zh-CN" altLang="en-US" dirty="0"/>
              <a:t>billion yuan, an increase of </a:t>
            </a:r>
            <a:r>
              <a:rPr lang="zh-CN" altLang="en-US" dirty="0" smtClean="0"/>
              <a:t>39</a:t>
            </a:r>
            <a:r>
              <a:rPr lang="en-US" altLang="zh-CN" dirty="0" smtClean="0"/>
              <a:t>.</a:t>
            </a:r>
            <a:r>
              <a:rPr lang="zh-CN" altLang="en-US" dirty="0" smtClean="0"/>
              <a:t>8</a:t>
            </a:r>
            <a:r>
              <a:rPr lang="zh-CN" altLang="en-US" dirty="0"/>
              <a:t>%. </a:t>
            </a:r>
            <a:endParaRPr lang="en-US" altLang="zh-CN" dirty="0" smtClean="0"/>
          </a:p>
          <a:p>
            <a:r>
              <a:rPr lang="zh-CN" altLang="en-US" dirty="0" smtClean="0"/>
              <a:t>Compared </a:t>
            </a:r>
            <a:r>
              <a:rPr lang="zh-CN" altLang="en-US" dirty="0"/>
              <a:t>with 2017, the export growth rate </a:t>
            </a:r>
            <a:r>
              <a:rPr lang="zh-CN" altLang="en-US" dirty="0" smtClean="0"/>
              <a:t>increased </a:t>
            </a:r>
            <a:r>
              <a:rPr lang="zh-CN" altLang="en-US" dirty="0"/>
              <a:t>by </a:t>
            </a:r>
            <a:r>
              <a:rPr lang="zh-CN" altLang="en-US" dirty="0" smtClean="0"/>
              <a:t>25</a:t>
            </a:r>
            <a:r>
              <a:rPr lang="en-US" altLang="zh-CN" dirty="0" smtClean="0"/>
              <a:t>.</a:t>
            </a:r>
            <a:r>
              <a:rPr lang="zh-CN" altLang="en-US" dirty="0" smtClean="0"/>
              <a:t>7 </a:t>
            </a:r>
            <a:r>
              <a:rPr lang="zh-CN" altLang="en-US" dirty="0"/>
              <a:t>percentage points; imports still accounted </a:t>
            </a:r>
            <a:r>
              <a:rPr lang="zh-CN" altLang="en-US" dirty="0" smtClean="0"/>
              <a:t>for more </a:t>
            </a:r>
            <a:r>
              <a:rPr lang="zh-CN" altLang="en-US" dirty="0"/>
              <a:t>than 55% of the total, but the growth </a:t>
            </a:r>
            <a:r>
              <a:rPr lang="zh-CN" altLang="en-US" dirty="0" smtClean="0"/>
              <a:t>rate has </a:t>
            </a:r>
            <a:r>
              <a:rPr lang="zh-CN" altLang="en-US" dirty="0"/>
              <a:t>slowed down. </a:t>
            </a:r>
            <a:endParaRPr lang="en-US" altLang="zh-CN" dirty="0" smtClean="0"/>
          </a:p>
          <a:p>
            <a:r>
              <a:rPr lang="zh-CN" altLang="en-US" dirty="0" smtClean="0"/>
              <a:t>According </a:t>
            </a:r>
            <a:r>
              <a:rPr lang="zh-CN" altLang="en-US" dirty="0"/>
              <a:t>to the business </a:t>
            </a:r>
            <a:r>
              <a:rPr lang="zh-CN" altLang="en-US" dirty="0" smtClean="0"/>
              <a:t>big data </a:t>
            </a:r>
            <a:r>
              <a:rPr lang="zh-CN" altLang="en-US" dirty="0"/>
              <a:t>monitoring, the top three imports in 2018 were “cosmetics”, “grain/oil/food”, “clothing/ shoes/hats”, accounting for </a:t>
            </a:r>
            <a:r>
              <a:rPr lang="zh-CN" altLang="en-US" dirty="0" smtClean="0"/>
              <a:t>35</a:t>
            </a:r>
            <a:r>
              <a:rPr lang="en-US" altLang="zh-CN" dirty="0" smtClean="0"/>
              <a:t>.</a:t>
            </a:r>
            <a:r>
              <a:rPr lang="zh-CN" altLang="en-US" dirty="0" smtClean="0"/>
              <a:t> 9</a:t>
            </a:r>
            <a:r>
              <a:rPr lang="zh-CN" altLang="en-US" dirty="0"/>
              <a:t>%, </a:t>
            </a:r>
            <a:r>
              <a:rPr lang="zh-CN" altLang="en-US" dirty="0" smtClean="0"/>
              <a:t>24</a:t>
            </a:r>
            <a:r>
              <a:rPr lang="en-US" altLang="zh-CN" dirty="0" smtClean="0"/>
              <a:t>.</a:t>
            </a:r>
            <a:r>
              <a:rPr lang="zh-CN" altLang="en-US" dirty="0" smtClean="0"/>
              <a:t>2</a:t>
            </a:r>
            <a:r>
              <a:rPr lang="zh-CN" altLang="en-US" dirty="0"/>
              <a:t>% and </a:t>
            </a:r>
            <a:r>
              <a:rPr lang="zh-CN" altLang="en-US" dirty="0" smtClean="0"/>
              <a:t>13</a:t>
            </a:r>
            <a:r>
              <a:rPr lang="en-US" altLang="zh-CN" dirty="0" smtClean="0"/>
              <a:t>.</a:t>
            </a:r>
            <a:r>
              <a:rPr lang="zh-CN" altLang="en-US" dirty="0" smtClean="0"/>
              <a:t> 3</a:t>
            </a:r>
            <a:r>
              <a:rPr lang="zh-CN" altLang="en-US" dirty="0"/>
              <a:t>%, respectively.</a:t>
            </a:r>
          </a:p>
        </p:txBody>
      </p:sp>
    </p:spTree>
    <p:extLst>
      <p:ext uri="{BB962C8B-B14F-4D97-AF65-F5344CB8AC3E}">
        <p14:creationId xmlns:p14="http://schemas.microsoft.com/office/powerpoint/2010/main" val="672534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90114" y="1627365"/>
            <a:ext cx="8100203" cy="1200328"/>
          </a:xfrm>
          <a:prstGeom prst="rect">
            <a:avLst/>
          </a:prstGeom>
        </p:spPr>
        <p:txBody>
          <a:bodyPr wrap="square">
            <a:spAutoFit/>
          </a:bodyPr>
          <a:lstStyle/>
          <a:p>
            <a:r>
              <a:rPr lang="zh-CN" altLang="en-US" sz="2400" dirty="0"/>
              <a:t> </a:t>
            </a:r>
            <a:r>
              <a:rPr lang="en-US" altLang="zh-CN" sz="2400" dirty="0" smtClean="0"/>
              <a:t>T</a:t>
            </a:r>
            <a:r>
              <a:rPr lang="zh-CN" altLang="en-US" sz="2400" dirty="0" smtClean="0"/>
              <a:t>he </a:t>
            </a:r>
            <a:r>
              <a:rPr lang="zh-CN" altLang="en-US" sz="2400" dirty="0"/>
              <a:t>number of Internet users </a:t>
            </a:r>
            <a:r>
              <a:rPr lang="zh-CN" altLang="en-US" sz="2400" dirty="0" smtClean="0"/>
              <a:t>continues to </a:t>
            </a:r>
            <a:r>
              <a:rPr lang="zh-CN" altLang="en-US" sz="2400" dirty="0"/>
              <a:t>increase, and the mobile terminal has become an important entrance.</a:t>
            </a:r>
          </a:p>
        </p:txBody>
      </p:sp>
      <p:pic>
        <p:nvPicPr>
          <p:cNvPr id="6" name="图片 5"/>
          <p:cNvPicPr>
            <a:picLocks noChangeAspect="1"/>
          </p:cNvPicPr>
          <p:nvPr/>
        </p:nvPicPr>
        <p:blipFill>
          <a:blip r:embed="rId3"/>
          <a:stretch>
            <a:fillRect/>
          </a:stretch>
        </p:blipFill>
        <p:spPr>
          <a:xfrm>
            <a:off x="642668" y="2711414"/>
            <a:ext cx="3654702" cy="2553665"/>
          </a:xfrm>
          <a:prstGeom prst="rect">
            <a:avLst/>
          </a:prstGeom>
        </p:spPr>
      </p:pic>
      <p:pic>
        <p:nvPicPr>
          <p:cNvPr id="7" name="图片 6"/>
          <p:cNvPicPr>
            <a:picLocks noChangeAspect="1"/>
          </p:cNvPicPr>
          <p:nvPr/>
        </p:nvPicPr>
        <p:blipFill>
          <a:blip r:embed="rId4"/>
          <a:stretch>
            <a:fillRect/>
          </a:stretch>
        </p:blipFill>
        <p:spPr>
          <a:xfrm>
            <a:off x="4700928" y="2711413"/>
            <a:ext cx="3741770" cy="2612882"/>
          </a:xfrm>
          <a:prstGeom prst="rect">
            <a:avLst/>
          </a:prstGeom>
        </p:spPr>
      </p:pic>
    </p:spTree>
    <p:extLst>
      <p:ext uri="{BB962C8B-B14F-4D97-AF65-F5344CB8AC3E}">
        <p14:creationId xmlns:p14="http://schemas.microsoft.com/office/powerpoint/2010/main" val="301771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44414" y="501454"/>
            <a:ext cx="7911059" cy="1200328"/>
          </a:xfrm>
          <a:prstGeom prst="rect">
            <a:avLst/>
          </a:prstGeom>
        </p:spPr>
        <p:txBody>
          <a:bodyPr wrap="square">
            <a:spAutoFit/>
          </a:bodyPr>
          <a:lstStyle/>
          <a:p>
            <a:r>
              <a:rPr lang="zh-CN" altLang="en-US" sz="2400" dirty="0"/>
              <a:t> </a:t>
            </a:r>
            <a:r>
              <a:rPr lang="en-US" altLang="zh-CN" sz="2400" dirty="0" smtClean="0"/>
              <a:t>D</a:t>
            </a:r>
            <a:r>
              <a:rPr lang="zh-CN" altLang="en-US" sz="2400" dirty="0" smtClean="0"/>
              <a:t>aily </a:t>
            </a:r>
            <a:r>
              <a:rPr lang="zh-CN" altLang="en-US" sz="2400" dirty="0"/>
              <a:t>necessities are the main category of e⁃commerce consumption, and the growth rate of consumption of Smart products is accelerating􀆰</a:t>
            </a:r>
          </a:p>
        </p:txBody>
      </p:sp>
      <p:sp>
        <p:nvSpPr>
          <p:cNvPr id="6" name="矩形 5"/>
          <p:cNvSpPr/>
          <p:nvPr/>
        </p:nvSpPr>
        <p:spPr>
          <a:xfrm>
            <a:off x="772018" y="1857922"/>
            <a:ext cx="7774274" cy="1200328"/>
          </a:xfrm>
          <a:prstGeom prst="rect">
            <a:avLst/>
          </a:prstGeom>
        </p:spPr>
        <p:txBody>
          <a:bodyPr wrap="square">
            <a:spAutoFit/>
          </a:bodyPr>
          <a:lstStyle/>
          <a:p>
            <a:r>
              <a:rPr lang="zh-CN" altLang="en-US" sz="2400" dirty="0"/>
              <a:t> </a:t>
            </a:r>
            <a:r>
              <a:rPr lang="en-US" altLang="zh-CN" sz="2400" dirty="0" smtClean="0"/>
              <a:t>T</a:t>
            </a:r>
            <a:r>
              <a:rPr lang="zh-CN" altLang="en-US" sz="2400" dirty="0" smtClean="0"/>
              <a:t>he </a:t>
            </a:r>
            <a:r>
              <a:rPr lang="zh-CN" altLang="en-US" sz="2400" dirty="0"/>
              <a:t>gender difference of </a:t>
            </a:r>
            <a:r>
              <a:rPr lang="zh-CN" altLang="en-US" sz="2400" dirty="0" smtClean="0"/>
              <a:t>online shopping </a:t>
            </a:r>
            <a:r>
              <a:rPr lang="zh-CN" altLang="en-US" sz="2400" dirty="0"/>
              <a:t>is not big, and the age gradually penetrates into the middle⁃aged and old people. </a:t>
            </a:r>
          </a:p>
        </p:txBody>
      </p:sp>
      <p:pic>
        <p:nvPicPr>
          <p:cNvPr id="7" name="图片 6"/>
          <p:cNvPicPr>
            <a:picLocks noChangeAspect="1"/>
          </p:cNvPicPr>
          <p:nvPr/>
        </p:nvPicPr>
        <p:blipFill>
          <a:blip r:embed="rId3"/>
          <a:stretch>
            <a:fillRect/>
          </a:stretch>
        </p:blipFill>
        <p:spPr>
          <a:xfrm>
            <a:off x="770120" y="3462010"/>
            <a:ext cx="2494487" cy="2851488"/>
          </a:xfrm>
          <a:prstGeom prst="rect">
            <a:avLst/>
          </a:prstGeom>
        </p:spPr>
      </p:pic>
      <p:pic>
        <p:nvPicPr>
          <p:cNvPr id="9" name="图片 8"/>
          <p:cNvPicPr>
            <a:picLocks noChangeAspect="1"/>
          </p:cNvPicPr>
          <p:nvPr/>
        </p:nvPicPr>
        <p:blipFill>
          <a:blip r:embed="rId4"/>
          <a:stretch>
            <a:fillRect/>
          </a:stretch>
        </p:blipFill>
        <p:spPr>
          <a:xfrm>
            <a:off x="3502077" y="3462010"/>
            <a:ext cx="5085003" cy="2893210"/>
          </a:xfrm>
          <a:prstGeom prst="rect">
            <a:avLst/>
          </a:prstGeom>
        </p:spPr>
      </p:pic>
    </p:spTree>
    <p:extLst>
      <p:ext uri="{BB962C8B-B14F-4D97-AF65-F5344CB8AC3E}">
        <p14:creationId xmlns:p14="http://schemas.microsoft.com/office/powerpoint/2010/main" val="245377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03848" y="1165326"/>
            <a:ext cx="7748568" cy="830997"/>
          </a:xfrm>
          <a:prstGeom prst="rect">
            <a:avLst/>
          </a:prstGeom>
        </p:spPr>
        <p:txBody>
          <a:bodyPr wrap="square">
            <a:spAutoFit/>
          </a:bodyPr>
          <a:lstStyle/>
          <a:p>
            <a:r>
              <a:rPr lang="en-US" altLang="zh-CN" sz="2400" dirty="0" smtClean="0"/>
              <a:t>T</a:t>
            </a:r>
            <a:r>
              <a:rPr lang="zh-CN" altLang="en-US" sz="2400" dirty="0" smtClean="0"/>
              <a:t>he </a:t>
            </a:r>
            <a:r>
              <a:rPr lang="zh-CN" altLang="en-US" sz="2400" dirty="0"/>
              <a:t>social innovation mode </a:t>
            </a:r>
            <a:r>
              <a:rPr lang="zh-CN" altLang="en-US" sz="2400" dirty="0" smtClean="0"/>
              <a:t>activates the </a:t>
            </a:r>
            <a:r>
              <a:rPr lang="zh-CN" altLang="en-US" sz="2400" dirty="0"/>
              <a:t>consumption potential of online shopping.</a:t>
            </a:r>
          </a:p>
        </p:txBody>
      </p:sp>
      <p:pic>
        <p:nvPicPr>
          <p:cNvPr id="5" name="图片 4"/>
          <p:cNvPicPr>
            <a:picLocks noChangeAspect="1"/>
          </p:cNvPicPr>
          <p:nvPr/>
        </p:nvPicPr>
        <p:blipFill>
          <a:blip r:embed="rId3"/>
          <a:stretch>
            <a:fillRect/>
          </a:stretch>
        </p:blipFill>
        <p:spPr>
          <a:xfrm>
            <a:off x="803848" y="1873770"/>
            <a:ext cx="3172771" cy="3870739"/>
          </a:xfrm>
          <a:prstGeom prst="rect">
            <a:avLst/>
          </a:prstGeom>
        </p:spPr>
      </p:pic>
    </p:spTree>
    <p:extLst>
      <p:ext uri="{BB962C8B-B14F-4D97-AF65-F5344CB8AC3E}">
        <p14:creationId xmlns:p14="http://schemas.microsoft.com/office/powerpoint/2010/main" val="4096079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85406" y="902601"/>
            <a:ext cx="6792419" cy="1569660"/>
          </a:xfrm>
          <a:prstGeom prst="rect">
            <a:avLst/>
          </a:prstGeom>
        </p:spPr>
        <p:txBody>
          <a:bodyPr wrap="square">
            <a:spAutoFit/>
          </a:bodyPr>
          <a:lstStyle/>
          <a:p>
            <a:r>
              <a:rPr lang="zh-CN" altLang="en-US" sz="2400" dirty="0"/>
              <a:t>Firstly, on August 31, 2018, the Electronic Commerce Law of the </a:t>
            </a:r>
            <a:r>
              <a:rPr lang="zh-CN" altLang="en-US" sz="2400" dirty="0" smtClean="0"/>
              <a:t>People</a:t>
            </a:r>
            <a:r>
              <a:rPr lang="en-US" altLang="zh-CN" sz="2400" dirty="0" smtClean="0"/>
              <a:t>’</a:t>
            </a:r>
            <a:r>
              <a:rPr lang="zh-CN" altLang="en-US" sz="2400" dirty="0" smtClean="0"/>
              <a:t>s </a:t>
            </a:r>
            <a:r>
              <a:rPr lang="zh-CN" altLang="en-US" sz="2400" dirty="0"/>
              <a:t>Republic of China was released and took effect from </a:t>
            </a:r>
            <a:r>
              <a:rPr lang="zh-CN" altLang="en-US" sz="2400" dirty="0" smtClean="0"/>
              <a:t>January 1</a:t>
            </a:r>
            <a:r>
              <a:rPr lang="zh-CN" altLang="en-US" sz="2400" dirty="0"/>
              <a:t>, 2019. </a:t>
            </a:r>
          </a:p>
        </p:txBody>
      </p:sp>
      <p:sp>
        <p:nvSpPr>
          <p:cNvPr id="6" name="矩形 5"/>
          <p:cNvSpPr/>
          <p:nvPr/>
        </p:nvSpPr>
        <p:spPr>
          <a:xfrm>
            <a:off x="1357981" y="2837142"/>
            <a:ext cx="7191531" cy="1200328"/>
          </a:xfrm>
          <a:prstGeom prst="rect">
            <a:avLst/>
          </a:prstGeom>
        </p:spPr>
        <p:txBody>
          <a:bodyPr wrap="square">
            <a:spAutoFit/>
          </a:bodyPr>
          <a:lstStyle/>
          <a:p>
            <a:r>
              <a:rPr lang="zh-CN" altLang="en-US" sz="2400" dirty="0"/>
              <a:t>Secondly, a number of policies have been introduced to promote cross⁃border e⁃</a:t>
            </a:r>
            <a:r>
              <a:rPr lang="zh-CN" altLang="en-US" sz="2400" dirty="0" smtClean="0"/>
              <a:t>commerce development</a:t>
            </a:r>
            <a:r>
              <a:rPr lang="zh-CN" altLang="en-US" sz="2400" dirty="0"/>
              <a:t>.</a:t>
            </a:r>
          </a:p>
        </p:txBody>
      </p:sp>
      <p:sp>
        <p:nvSpPr>
          <p:cNvPr id="7" name="矩形 6"/>
          <p:cNvSpPr/>
          <p:nvPr/>
        </p:nvSpPr>
        <p:spPr>
          <a:xfrm>
            <a:off x="1285406" y="4373948"/>
            <a:ext cx="7034135" cy="1569660"/>
          </a:xfrm>
          <a:prstGeom prst="rect">
            <a:avLst/>
          </a:prstGeom>
        </p:spPr>
        <p:txBody>
          <a:bodyPr wrap="square">
            <a:spAutoFit/>
          </a:bodyPr>
          <a:lstStyle/>
          <a:p>
            <a:r>
              <a:rPr lang="zh-CN" altLang="en-US" sz="2400" dirty="0"/>
              <a:t>The third is to strengthen the regulation</a:t>
            </a:r>
          </a:p>
          <a:p>
            <a:r>
              <a:rPr lang="zh-CN" altLang="en-US" sz="2400" dirty="0"/>
              <a:t>over the dishonesty behaviors and intellectual property protection in the field of e⁃commerce. </a:t>
            </a:r>
          </a:p>
        </p:txBody>
      </p:sp>
    </p:spTree>
    <p:extLst>
      <p:ext uri="{BB962C8B-B14F-4D97-AF65-F5344CB8AC3E}">
        <p14:creationId xmlns:p14="http://schemas.microsoft.com/office/powerpoint/2010/main" val="1575256417"/>
      </p:ext>
    </p:extLst>
  </p:cSld>
  <p:clrMapOvr>
    <a:masterClrMapping/>
  </p:clrMapOvr>
</p:sld>
</file>

<file path=ppt/theme/theme1.xml><?xml version="1.0" encoding="utf-8"?>
<a:theme xmlns:a="http://schemas.openxmlformats.org/drawingml/2006/main" name="水滴">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TM04033925[[fn=水滴]]</Template>
  <TotalTime>214</TotalTime>
  <Words>655</Words>
  <Application>Microsoft Macintosh PowerPoint</Application>
  <PresentationFormat>Экран (4:3)</PresentationFormat>
  <Paragraphs>38</Paragraphs>
  <Slides>11</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水滴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gch du</dc:creator>
  <cp:lastModifiedBy>Евгений Гущин</cp:lastModifiedBy>
  <cp:revision>23</cp:revision>
  <dcterms:created xsi:type="dcterms:W3CDTF">2019-12-12T21:32:50Z</dcterms:created>
  <dcterms:modified xsi:type="dcterms:W3CDTF">2019-12-13T10:53:41Z</dcterms:modified>
</cp:coreProperties>
</file>