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01" r:id="rId13"/>
  </p:sldIdLst>
  <p:sldSz cx="9144000" cy="6858000" type="screen4x3"/>
  <p:notesSz cx="6858000" cy="9144000"/>
  <p:defaultTextStyle>
    <a:defPPr>
      <a:defRPr lang="ru-RU"/>
    </a:defPPr>
    <a:lvl1pPr marL="0" algn="l" defTabSz="1167327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3663" algn="l" defTabSz="1167327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67327" algn="l" defTabSz="1167327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50990" algn="l" defTabSz="1167327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34653" algn="l" defTabSz="1167327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18317" algn="l" defTabSz="1167327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01980" algn="l" defTabSz="1167327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85643" algn="l" defTabSz="1167327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669307" algn="l" defTabSz="1167327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64" userDrawn="1">
          <p15:clr>
            <a:srgbClr val="A4A3A4"/>
          </p15:clr>
        </p15:guide>
        <p15:guide id="2" pos="7681">
          <p15:clr>
            <a:srgbClr val="A4A3A4"/>
          </p15:clr>
        </p15:guide>
        <p15:guide id="3" orient="horz" pos="3406" userDrawn="1">
          <p15:clr>
            <a:srgbClr val="A4A3A4"/>
          </p15:clr>
        </p15:guide>
        <p15:guide id="4" orient="horz" pos="775" userDrawn="1">
          <p15:clr>
            <a:srgbClr val="A4A3A4"/>
          </p15:clr>
        </p15:guide>
        <p15:guide id="5" pos="3846">
          <p15:clr>
            <a:srgbClr val="A4A3A4"/>
          </p15:clr>
        </p15:guide>
        <p15:guide id="6" pos="7309" userDrawn="1">
          <p15:clr>
            <a:srgbClr val="A4A3A4"/>
          </p15:clr>
        </p15:guide>
        <p15:guide id="7" orient="horz" pos="344" userDrawn="1">
          <p15:clr>
            <a:srgbClr val="A4A3A4"/>
          </p15:clr>
        </p15:guide>
        <p15:guide id="8" userDrawn="1">
          <p15:clr>
            <a:srgbClr val="A4A3A4"/>
          </p15:clr>
        </p15:guide>
        <p15:guide id="9" orient="horz" pos="1274" userDrawn="1">
          <p15:clr>
            <a:srgbClr val="A4A3A4"/>
          </p15:clr>
        </p15:guide>
        <p15:guide id="10" orient="horz" pos="2408" userDrawn="1">
          <p15:clr>
            <a:srgbClr val="A4A3A4"/>
          </p15:clr>
        </p15:guide>
        <p15:guide id="11" orient="horz" pos="3605">
          <p15:clr>
            <a:srgbClr val="A4A3A4"/>
          </p15:clr>
        </p15:guide>
        <p15:guide id="12" orient="horz" pos="3445">
          <p15:clr>
            <a:srgbClr val="A4A3A4"/>
          </p15:clr>
        </p15:guide>
        <p15:guide id="13" orient="horz" pos="784">
          <p15:clr>
            <a:srgbClr val="A4A3A4"/>
          </p15:clr>
        </p15:guide>
        <p15:guide id="14" orient="horz" pos="348">
          <p15:clr>
            <a:srgbClr val="A4A3A4"/>
          </p15:clr>
        </p15:guide>
        <p15:guide id="15" orient="horz" pos="1289">
          <p15:clr>
            <a:srgbClr val="A4A3A4"/>
          </p15:clr>
        </p15:guide>
        <p15:guide id="16" orient="horz" pos="2436">
          <p15:clr>
            <a:srgbClr val="A4A3A4"/>
          </p15:clr>
        </p15:guide>
        <p15:guide id="17" pos="5762">
          <p15:clr>
            <a:srgbClr val="A4A3A4"/>
          </p15:clr>
        </p15:guide>
        <p15:guide id="18" pos="2885">
          <p15:clr>
            <a:srgbClr val="A4A3A4"/>
          </p15:clr>
        </p15:guide>
        <p15:guide id="19" pos="54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66A7"/>
    <a:srgbClr val="003D7B"/>
    <a:srgbClr val="099D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0" autoAdjust="0"/>
    <p:restoredTop sz="94612"/>
  </p:normalViewPr>
  <p:slideViewPr>
    <p:cSldViewPr snapToGrid="0">
      <p:cViewPr>
        <p:scale>
          <a:sx n="81" d="100"/>
          <a:sy n="81" d="100"/>
        </p:scale>
        <p:origin x="1699" y="48"/>
      </p:cViewPr>
      <p:guideLst>
        <p:guide orient="horz" pos="3564"/>
        <p:guide pos="7681"/>
        <p:guide orient="horz" pos="3406"/>
        <p:guide orient="horz" pos="775"/>
        <p:guide pos="3846"/>
        <p:guide pos="7309"/>
        <p:guide orient="horz" pos="344"/>
        <p:guide/>
        <p:guide orient="horz" pos="1274"/>
        <p:guide orient="horz" pos="2408"/>
        <p:guide orient="horz" pos="3605"/>
        <p:guide orient="horz" pos="3445"/>
        <p:guide orient="horz" pos="784"/>
        <p:guide orient="horz" pos="348"/>
        <p:guide orient="horz" pos="1289"/>
        <p:guide orient="horz" pos="2436"/>
        <p:guide pos="5762"/>
        <p:guide pos="2885"/>
        <p:guide pos="54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3" d="100"/>
          <a:sy n="73" d="100"/>
        </p:scale>
        <p:origin x="3560" y="1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'[Доля услуг, связанны с использованием ИКТ (2015-2017).xlsx]Лист1'!$B$2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5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'[Доля услуг, связанны с использованием ИКТ (2015-2017).xlsx]Лист1'!$A$3:$A$4</c:f>
              <c:strCache>
                <c:ptCount val="2"/>
                <c:pt idx="0">
                  <c:v>Developed countries</c:v>
                </c:pt>
                <c:pt idx="1">
                  <c:v>Developing countries</c:v>
                </c:pt>
              </c:strCache>
            </c:strRef>
          </c:cat>
          <c:val>
            <c:numRef>
              <c:f>'[Доля услуг, связанны с использованием ИКТ (2015-2017).xlsx]Лист1'!$B$3:$B$4</c:f>
              <c:numCache>
                <c:formatCode>0%</c:formatCode>
                <c:ptCount val="2"/>
                <c:pt idx="0">
                  <c:v>0.5</c:v>
                </c:pt>
                <c:pt idx="1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4A-49DF-9BD2-F743E1A63D69}"/>
            </c:ext>
          </c:extLst>
        </c:ser>
        <c:ser>
          <c:idx val="1"/>
          <c:order val="1"/>
          <c:tx>
            <c:strRef>
              <c:f>'[Доля услуг, связанны с использованием ИКТ (2015-2017).xlsx]Лист1'!$C$2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5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'[Доля услуг, связанны с использованием ИКТ (2015-2017).xlsx]Лист1'!$A$3:$A$4</c:f>
              <c:strCache>
                <c:ptCount val="2"/>
                <c:pt idx="0">
                  <c:v>Developed countries</c:v>
                </c:pt>
                <c:pt idx="1">
                  <c:v>Developing countries</c:v>
                </c:pt>
              </c:strCache>
            </c:strRef>
          </c:cat>
          <c:val>
            <c:numRef>
              <c:f>'[Доля услуг, связанны с использованием ИКТ (2015-2017).xlsx]Лист1'!$C$3:$C$4</c:f>
              <c:numCache>
                <c:formatCode>0%</c:formatCode>
                <c:ptCount val="2"/>
                <c:pt idx="0">
                  <c:v>0.56999999999999995</c:v>
                </c:pt>
                <c:pt idx="1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4A-49DF-9BD2-F743E1A63D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130283496"/>
        <c:axId val="-2130634888"/>
      </c:barChart>
      <c:catAx>
        <c:axId val="-2130283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5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-2130634888"/>
        <c:crosses val="autoZero"/>
        <c:auto val="1"/>
        <c:lblAlgn val="ctr"/>
        <c:lblOffset val="100"/>
        <c:noMultiLvlLbl val="0"/>
      </c:catAx>
      <c:valAx>
        <c:axId val="-213063488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0"/>
        <c:majorTickMark val="none"/>
        <c:minorTickMark val="none"/>
        <c:tickLblPos val="nextTo"/>
        <c:crossAx val="-2130283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5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50" baseline="0">
          <a:solidFill>
            <a:schemeClr val="tx1"/>
          </a:solidFill>
          <a:latin typeface="Arial Narrow" panose="020B0606020202030204" pitchFamily="34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1.49659863945578E-2"/>
          <c:y val="0.108349577148228"/>
          <c:w val="0.97006802721088403"/>
          <c:h val="0.80295211985628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'[Экспорт услуг ЕС по способам поставки.xlsx]Figure 7'!$C$4</c:f>
              <c:strCache>
                <c:ptCount val="1"/>
                <c:pt idx="0">
                  <c:v>Mode 1</c:v>
                </c:pt>
              </c:strCache>
            </c:strRef>
          </c:tx>
          <c:spPr>
            <a:solidFill>
              <a:srgbClr val="D73C41">
                <a:lumMod val="100000"/>
              </a:srgbClr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 xmlns:r="http://schemas.openxmlformats.org/officeDocument/2006/relationships" xmlns="">
                  <a:noFill/>
                  <a:round/>
                </a14:hiddenLine>
              </a:ext>
            </a:extLst>
          </c:spPr>
          <c:invertIfNegative val="0"/>
          <c:cat>
            <c:strRef>
              <c:f>'[Экспорт услуг ЕС по способам поставки.xlsx]Figure 7'!$B$5:$B$16</c:f>
              <c:strCache>
                <c:ptCount val="12"/>
                <c:pt idx="0">
                  <c:v>Intellectual property</c:v>
                </c:pt>
                <c:pt idx="1">
                  <c:v>Transport</c:v>
                </c:pt>
                <c:pt idx="2">
                  <c:v>Other business</c:v>
                </c:pt>
                <c:pt idx="3">
                  <c:v>ITC</c:v>
                </c:pt>
                <c:pt idx="4">
                  <c:v>Financial</c:v>
                </c:pt>
                <c:pt idx="5">
                  <c:v>Distribution</c:v>
                </c:pt>
                <c:pt idx="6">
                  <c:v>Insurance and pension</c:v>
                </c:pt>
                <c:pt idx="7">
                  <c:v>Personal, cultural, and recreational</c:v>
                </c:pt>
                <c:pt idx="8">
                  <c:v>Construction</c:v>
                </c:pt>
                <c:pt idx="9">
                  <c:v>Maintenance and repair</c:v>
                </c:pt>
                <c:pt idx="10">
                  <c:v>Travel</c:v>
                </c:pt>
                <c:pt idx="11">
                  <c:v>Manufacturing</c:v>
                </c:pt>
              </c:strCache>
            </c:strRef>
          </c:cat>
          <c:val>
            <c:numRef>
              <c:f>'[Экспорт услуг ЕС по способам поставки.xlsx]Figure 7'!$C$5:$C$16</c:f>
              <c:numCache>
                <c:formatCode>#\ ##0.0</c:formatCode>
                <c:ptCount val="12"/>
                <c:pt idx="0">
                  <c:v>64760.276765976501</c:v>
                </c:pt>
                <c:pt idx="1">
                  <c:v>127014.956845147</c:v>
                </c:pt>
                <c:pt idx="2">
                  <c:v>171256.53163656101</c:v>
                </c:pt>
                <c:pt idx="3">
                  <c:v>89322.628947461693</c:v>
                </c:pt>
                <c:pt idx="4">
                  <c:v>90082.864074647601</c:v>
                </c:pt>
                <c:pt idx="5">
                  <c:v>57571.59514362859</c:v>
                </c:pt>
                <c:pt idx="6">
                  <c:v>28053.526600410099</c:v>
                </c:pt>
                <c:pt idx="7">
                  <c:v>6782.2327362043297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6A-423D-AB49-0E5159BCFF5B}"/>
            </c:ext>
          </c:extLst>
        </c:ser>
        <c:ser>
          <c:idx val="1"/>
          <c:order val="1"/>
          <c:tx>
            <c:strRef>
              <c:f>'[Экспорт услуг ЕС по способам поставки.xlsx]Figure 7'!$D$4</c:f>
              <c:strCache>
                <c:ptCount val="1"/>
                <c:pt idx="0">
                  <c:v>Mode 2</c:v>
                </c:pt>
              </c:strCache>
            </c:strRef>
          </c:tx>
          <c:spPr>
            <a:solidFill>
              <a:srgbClr val="D73C41">
                <a:lumMod val="60000"/>
                <a:lumOff val="40000"/>
              </a:srgbClr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 xmlns:r="http://schemas.openxmlformats.org/officeDocument/2006/relationships" xmlns="">
                  <a:noFill/>
                  <a:round/>
                </a14:hiddenLine>
              </a:ext>
            </a:extLst>
          </c:spPr>
          <c:invertIfNegative val="0"/>
          <c:cat>
            <c:strRef>
              <c:f>'[Экспорт услуг ЕС по способам поставки.xlsx]Figure 7'!$B$5:$B$16</c:f>
              <c:strCache>
                <c:ptCount val="12"/>
                <c:pt idx="0">
                  <c:v>Intellectual property</c:v>
                </c:pt>
                <c:pt idx="1">
                  <c:v>Transport</c:v>
                </c:pt>
                <c:pt idx="2">
                  <c:v>Other business</c:v>
                </c:pt>
                <c:pt idx="3">
                  <c:v>ITC</c:v>
                </c:pt>
                <c:pt idx="4">
                  <c:v>Financial</c:v>
                </c:pt>
                <c:pt idx="5">
                  <c:v>Distribution</c:v>
                </c:pt>
                <c:pt idx="6">
                  <c:v>Insurance and pension</c:v>
                </c:pt>
                <c:pt idx="7">
                  <c:v>Personal, cultural, and recreational</c:v>
                </c:pt>
                <c:pt idx="8">
                  <c:v>Construction</c:v>
                </c:pt>
                <c:pt idx="9">
                  <c:v>Maintenance and repair</c:v>
                </c:pt>
                <c:pt idx="10">
                  <c:v>Travel</c:v>
                </c:pt>
                <c:pt idx="11">
                  <c:v>Manufacturing</c:v>
                </c:pt>
              </c:strCache>
            </c:strRef>
          </c:cat>
          <c:val>
            <c:numRef>
              <c:f>'[Экспорт услуг ЕС по способам поставки.xlsx]Figure 7'!$D$5:$D$16</c:f>
              <c:numCache>
                <c:formatCode>#\ ##0.0</c:formatCode>
                <c:ptCount val="12"/>
                <c:pt idx="1">
                  <c:v>28036.796015891901</c:v>
                </c:pt>
                <c:pt idx="2">
                  <c:v>170.75913860451499</c:v>
                </c:pt>
                <c:pt idx="9">
                  <c:v>10594.6181949207</c:v>
                </c:pt>
                <c:pt idx="10">
                  <c:v>73323.182514990694</c:v>
                </c:pt>
                <c:pt idx="11">
                  <c:v>20398.812966702699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6A-423D-AB49-0E5159BCFF5B}"/>
            </c:ext>
          </c:extLst>
        </c:ser>
        <c:ser>
          <c:idx val="2"/>
          <c:order val="2"/>
          <c:tx>
            <c:strRef>
              <c:f>'[Экспорт услуг ЕС по способам поставки.xlsx]Figure 7'!$E$4</c:f>
              <c:strCache>
                <c:ptCount val="1"/>
                <c:pt idx="0">
                  <c:v>Mode 3</c:v>
                </c:pt>
              </c:strCache>
            </c:strRef>
          </c:tx>
          <c:spPr>
            <a:solidFill>
              <a:srgbClr val="286EB4">
                <a:lumMod val="100000"/>
              </a:srgbClr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 xmlns:r="http://schemas.openxmlformats.org/officeDocument/2006/relationships" xmlns="">
                  <a:noFill/>
                  <a:round/>
                </a14:hiddenLine>
              </a:ext>
            </a:extLst>
          </c:spPr>
          <c:invertIfNegative val="0"/>
          <c:cat>
            <c:strRef>
              <c:f>'[Экспорт услуг ЕС по способам поставки.xlsx]Figure 7'!$B$5:$B$16</c:f>
              <c:strCache>
                <c:ptCount val="12"/>
                <c:pt idx="0">
                  <c:v>Intellectual property</c:v>
                </c:pt>
                <c:pt idx="1">
                  <c:v>Transport</c:v>
                </c:pt>
                <c:pt idx="2">
                  <c:v>Other business</c:v>
                </c:pt>
                <c:pt idx="3">
                  <c:v>ITC</c:v>
                </c:pt>
                <c:pt idx="4">
                  <c:v>Financial</c:v>
                </c:pt>
                <c:pt idx="5">
                  <c:v>Distribution</c:v>
                </c:pt>
                <c:pt idx="6">
                  <c:v>Insurance and pension</c:v>
                </c:pt>
                <c:pt idx="7">
                  <c:v>Personal, cultural, and recreational</c:v>
                </c:pt>
                <c:pt idx="8">
                  <c:v>Construction</c:v>
                </c:pt>
                <c:pt idx="9">
                  <c:v>Maintenance and repair</c:v>
                </c:pt>
                <c:pt idx="10">
                  <c:v>Travel</c:v>
                </c:pt>
                <c:pt idx="11">
                  <c:v>Manufacturing</c:v>
                </c:pt>
              </c:strCache>
            </c:strRef>
          </c:cat>
          <c:val>
            <c:numRef>
              <c:f>'[Экспорт услуг ЕС по способам поставки.xlsx]Figure 7'!$E$5:$E$16</c:f>
              <c:numCache>
                <c:formatCode>#\ ##0.0</c:formatCode>
                <c:ptCount val="12"/>
                <c:pt idx="0">
                  <c:v>3630.75</c:v>
                </c:pt>
                <c:pt idx="1">
                  <c:v>126994.5</c:v>
                </c:pt>
                <c:pt idx="2">
                  <c:v>209439.5</c:v>
                </c:pt>
                <c:pt idx="3">
                  <c:v>201747.5</c:v>
                </c:pt>
                <c:pt idx="4">
                  <c:v>275889</c:v>
                </c:pt>
                <c:pt idx="5">
                  <c:v>274900</c:v>
                </c:pt>
                <c:pt idx="6">
                  <c:v>221775</c:v>
                </c:pt>
                <c:pt idx="7">
                  <c:v>49025.75</c:v>
                </c:pt>
                <c:pt idx="8">
                  <c:v>81532.22</c:v>
                </c:pt>
                <c:pt idx="9">
                  <c:v>6932.5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6A-423D-AB49-0E5159BCFF5B}"/>
            </c:ext>
          </c:extLst>
        </c:ser>
        <c:ser>
          <c:idx val="3"/>
          <c:order val="3"/>
          <c:tx>
            <c:strRef>
              <c:f>'[Экспорт услуг ЕС по способам поставки.xlsx]Figure 7'!$F$4</c:f>
              <c:strCache>
                <c:ptCount val="1"/>
                <c:pt idx="0">
                  <c:v>Mode 4</c:v>
                </c:pt>
              </c:strCache>
            </c:strRef>
          </c:tx>
          <c:spPr>
            <a:solidFill>
              <a:srgbClr val="286EB4">
                <a:lumMod val="60000"/>
                <a:lumOff val="40000"/>
              </a:srgbClr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 xmlns:r="http://schemas.openxmlformats.org/officeDocument/2006/relationships" xmlns="">
                  <a:noFill/>
                  <a:round/>
                </a14:hiddenLine>
              </a:ext>
            </a:extLst>
          </c:spPr>
          <c:invertIfNegative val="0"/>
          <c:cat>
            <c:strRef>
              <c:f>'[Экспорт услуг ЕС по способам поставки.xlsx]Figure 7'!$B$5:$B$16</c:f>
              <c:strCache>
                <c:ptCount val="12"/>
                <c:pt idx="0">
                  <c:v>Intellectual property</c:v>
                </c:pt>
                <c:pt idx="1">
                  <c:v>Transport</c:v>
                </c:pt>
                <c:pt idx="2">
                  <c:v>Other business</c:v>
                </c:pt>
                <c:pt idx="3">
                  <c:v>ITC</c:v>
                </c:pt>
                <c:pt idx="4">
                  <c:v>Financial</c:v>
                </c:pt>
                <c:pt idx="5">
                  <c:v>Distribution</c:v>
                </c:pt>
                <c:pt idx="6">
                  <c:v>Insurance and pension</c:v>
                </c:pt>
                <c:pt idx="7">
                  <c:v>Personal, cultural, and recreational</c:v>
                </c:pt>
                <c:pt idx="8">
                  <c:v>Construction</c:v>
                </c:pt>
                <c:pt idx="9">
                  <c:v>Maintenance and repair</c:v>
                </c:pt>
                <c:pt idx="10">
                  <c:v>Travel</c:v>
                </c:pt>
                <c:pt idx="11">
                  <c:v>Manufacturing</c:v>
                </c:pt>
              </c:strCache>
            </c:strRef>
          </c:cat>
          <c:val>
            <c:numRef>
              <c:f>'[Экспорт услуг ЕС по способам поставки.xlsx]Figure 7'!$F$5:$F$16</c:f>
              <c:numCache>
                <c:formatCode>General</c:formatCode>
                <c:ptCount val="12"/>
                <c:pt idx="2" formatCode="#\ ##0.0">
                  <c:v>57729.856355578901</c:v>
                </c:pt>
                <c:pt idx="3" formatCode="#\ ##0.0">
                  <c:v>21923.006271482791</c:v>
                </c:pt>
                <c:pt idx="7" formatCode="#\ ##0.0">
                  <c:v>2260.744245401439</c:v>
                </c:pt>
                <c:pt idx="8" formatCode="#\ ##0.0">
                  <c:v>12539.0500776831</c:v>
                </c:pt>
                <c:pt idx="9" formatCode="#\ ##0.0">
                  <c:v>1177.17979943564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26A-423D-AB49-0E5159BCFF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30608520"/>
        <c:axId val="2144395240"/>
      </c:barChart>
      <c:catAx>
        <c:axId val="-2130608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2144395240"/>
        <c:crosses val="autoZero"/>
        <c:auto val="1"/>
        <c:lblAlgn val="ctr"/>
        <c:lblOffset val="100"/>
        <c:noMultiLvlLbl val="0"/>
      </c:catAx>
      <c:valAx>
        <c:axId val="2144395240"/>
        <c:scaling>
          <c:orientation val="minMax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ysDash"/>
            </a:ln>
          </c:spPr>
        </c:majorGridlines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  <a:extLst>
            <a:ext uri="{91240B29-F687-4f45-9708-019B960494DF}">
              <a14:hiddenLine xmlns:a14="http://schemas.microsoft.com/office/drawing/2010/main" xmlns:r="http://schemas.openxmlformats.org/officeDocument/2006/relationships" xmlns="" w="9525" cap="flat" cmpd="sng" algn="ctr">
                <a:solidFill>
                  <a:sysClr val="windowText" lastClr="000000">
                    <a:tint val="75000"/>
                    <a:shade val="95000"/>
                    <a:satMod val="105000"/>
                  </a:sysClr>
                </a:solidFill>
                <a:prstDash val="solid"/>
                <a:round/>
              </a14:hiddenLine>
            </a:ext>
          </a:extLst>
        </c:spPr>
        <c:crossAx val="-2130608520"/>
        <c:crosses val="autoZero"/>
        <c:crossBetween val="between"/>
      </c:valAx>
    </c:plotArea>
    <c:legend>
      <c:legendPos val="b"/>
      <c:overlay val="0"/>
      <c:spPr>
        <a:noFill/>
        <a:ln>
          <a:noFill/>
          <a:round/>
        </a:ln>
        <a:effectLst/>
        <a:extLst>
          <a:ext uri="{91240B29-F687-4f45-9708-019B960494DF}">
            <a14:hiddenLine xmlns:a14="http://schemas.microsoft.com/office/drawing/2010/main" xmlns:r="http://schemas.openxmlformats.org/officeDocument/2006/relationships" xmlns="">
              <a:noFill/>
              <a:round/>
            </a14:hiddenLine>
          </a:ext>
        </a:extLst>
      </c:spPr>
    </c:legend>
    <c:plotVisOnly val="1"/>
    <c:dispBlanksAs val="gap"/>
    <c:showDLblsOverMax val="0"/>
  </c:chart>
  <c:spPr>
    <a:solidFill>
      <a:sysClr val="window" lastClr="FFFFFF"/>
    </a:solidFill>
    <a:ln w="9525" cap="flat" cmpd="sng" algn="ctr">
      <a:noFill/>
      <a:prstDash val="solid"/>
      <a:round/>
    </a:ln>
    <a:effectLst/>
    <a:extLst>
      <a:ext uri="{91240B29-F687-4f45-9708-019B960494DF}">
        <a14:hiddenLine xmlns:a14="http://schemas.microsoft.com/office/drawing/2010/main" xmlns:r="http://schemas.openxmlformats.org/officeDocument/2006/relationships" xmlns="" w="9525" cap="flat" cmpd="sng" algn="ctr">
          <a:solidFill>
            <a:sysClr val="windowText" lastClr="000000">
              <a:tint val="75000"/>
              <a:shade val="95000"/>
              <a:satMod val="105000"/>
            </a:sysClr>
          </a:solidFill>
          <a:prstDash val="solid"/>
          <a:round/>
        </a14:hiddenLine>
      </a:ext>
    </a:extLst>
  </c:spPr>
  <c:txPr>
    <a:bodyPr/>
    <a:lstStyle/>
    <a:p>
      <a:pPr>
        <a:defRPr sz="1000" baseline="0">
          <a:solidFill>
            <a:srgbClr val="000000"/>
          </a:solidFill>
          <a:latin typeface="Arial Narrow" panose="020B0606020202030204" pitchFamily="34" charset="0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8362626395103E-2"/>
          <c:y val="5.0925925925925902E-2"/>
          <c:w val="0.93778664870965101"/>
          <c:h val="0.504019074115343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'OECD.Stat export'!$B$5</c:f>
              <c:strCache>
                <c:ptCount val="1"/>
                <c:pt idx="0">
                  <c:v>Infrastructure and connectivity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'OECD.Stat export'!$A$7:$A$52</c:f>
              <c:strCache>
                <c:ptCount val="46"/>
                <c:pt idx="0">
                  <c:v>China</c:v>
                </c:pt>
                <c:pt idx="1">
                  <c:v>Indonesia</c:v>
                </c:pt>
                <c:pt idx="2">
                  <c:v>Saudi Arabia</c:v>
                </c:pt>
                <c:pt idx="3">
                  <c:v>Brazil</c:v>
                </c:pt>
                <c:pt idx="4">
                  <c:v>Russia</c:v>
                </c:pt>
                <c:pt idx="5">
                  <c:v>South Africa</c:v>
                </c:pt>
                <c:pt idx="6">
                  <c:v>India</c:v>
                </c:pt>
                <c:pt idx="7">
                  <c:v>Argentina</c:v>
                </c:pt>
                <c:pt idx="8">
                  <c:v>Colombia</c:v>
                </c:pt>
                <c:pt idx="9">
                  <c:v>Iceland</c:v>
                </c:pt>
                <c:pt idx="10">
                  <c:v>Poland</c:v>
                </c:pt>
                <c:pt idx="11">
                  <c:v>Chile</c:v>
                </c:pt>
                <c:pt idx="12">
                  <c:v>Latvia</c:v>
                </c:pt>
                <c:pt idx="13">
                  <c:v>Turkey</c:v>
                </c:pt>
                <c:pt idx="14">
                  <c:v>Austria</c:v>
                </c:pt>
                <c:pt idx="15">
                  <c:v>Israel</c:v>
                </c:pt>
                <c:pt idx="16">
                  <c:v>New Zealand</c:v>
                </c:pt>
                <c:pt idx="17">
                  <c:v>Hungary</c:v>
                </c:pt>
                <c:pt idx="18">
                  <c:v>Belgium</c:v>
                </c:pt>
                <c:pt idx="19">
                  <c:v>Portugal</c:v>
                </c:pt>
                <c:pt idx="20">
                  <c:v>Greece</c:v>
                </c:pt>
                <c:pt idx="21">
                  <c:v>Denmark</c:v>
                </c:pt>
                <c:pt idx="22">
                  <c:v>Germany</c:v>
                </c:pt>
                <c:pt idx="23">
                  <c:v>Ireland</c:v>
                </c:pt>
                <c:pt idx="24">
                  <c:v>Sweden</c:v>
                </c:pt>
                <c:pt idx="25">
                  <c:v>Czech Republic</c:v>
                </c:pt>
                <c:pt idx="26">
                  <c:v>Finland</c:v>
                </c:pt>
                <c:pt idx="27">
                  <c:v>Mexico</c:v>
                </c:pt>
                <c:pt idx="28">
                  <c:v>Italy</c:v>
                </c:pt>
                <c:pt idx="29">
                  <c:v>France</c:v>
                </c:pt>
                <c:pt idx="30">
                  <c:v>Canada</c:v>
                </c:pt>
                <c:pt idx="31">
                  <c:v>Slovenia</c:v>
                </c:pt>
                <c:pt idx="32">
                  <c:v>Spain</c:v>
                </c:pt>
                <c:pt idx="33">
                  <c:v>Great Britain</c:v>
                </c:pt>
                <c:pt idx="34">
                  <c:v>USA</c:v>
                </c:pt>
                <c:pt idx="35">
                  <c:v>Japan</c:v>
                </c:pt>
                <c:pt idx="36">
                  <c:v>Lithuania</c:v>
                </c:pt>
                <c:pt idx="37">
                  <c:v>Netherlands</c:v>
                </c:pt>
                <c:pt idx="38">
                  <c:v>Slovakia</c:v>
                </c:pt>
                <c:pt idx="39">
                  <c:v>Australia</c:v>
                </c:pt>
                <c:pt idx="40">
                  <c:v>Estonia</c:v>
                </c:pt>
                <c:pt idx="41">
                  <c:v>Republic of Korea</c:v>
                </c:pt>
                <c:pt idx="42">
                  <c:v>Luxembourg</c:v>
                </c:pt>
                <c:pt idx="43">
                  <c:v>Switzerland</c:v>
                </c:pt>
                <c:pt idx="44">
                  <c:v>Norway</c:v>
                </c:pt>
                <c:pt idx="45">
                  <c:v>Costa Rica</c:v>
                </c:pt>
              </c:strCache>
            </c:strRef>
          </c:cat>
          <c:val>
            <c:numRef>
              <c:f>'OECD.Stat export'!$B$7:$B$52</c:f>
              <c:numCache>
                <c:formatCode>General</c:formatCode>
                <c:ptCount val="46"/>
                <c:pt idx="0">
                  <c:v>0.238196097</c:v>
                </c:pt>
                <c:pt idx="1">
                  <c:v>0.238196097</c:v>
                </c:pt>
                <c:pt idx="2">
                  <c:v>0.238196097</c:v>
                </c:pt>
                <c:pt idx="3">
                  <c:v>0.238196097</c:v>
                </c:pt>
                <c:pt idx="4">
                  <c:v>0.27789544700000002</c:v>
                </c:pt>
                <c:pt idx="5">
                  <c:v>0.27789544700000002</c:v>
                </c:pt>
                <c:pt idx="6">
                  <c:v>0.119098049</c:v>
                </c:pt>
                <c:pt idx="7">
                  <c:v>0.238196097</c:v>
                </c:pt>
                <c:pt idx="8">
                  <c:v>0.27789544700000002</c:v>
                </c:pt>
                <c:pt idx="9">
                  <c:v>0.15879739800000001</c:v>
                </c:pt>
                <c:pt idx="10">
                  <c:v>0.198496748</c:v>
                </c:pt>
                <c:pt idx="11">
                  <c:v>0.198496748</c:v>
                </c:pt>
                <c:pt idx="12">
                  <c:v>0.15879739800000001</c:v>
                </c:pt>
                <c:pt idx="13">
                  <c:v>7.9398699000000003E-2</c:v>
                </c:pt>
                <c:pt idx="14">
                  <c:v>0.15879739800000001</c:v>
                </c:pt>
                <c:pt idx="15">
                  <c:v>0.15879739800000001</c:v>
                </c:pt>
                <c:pt idx="16">
                  <c:v>0.15879739800000001</c:v>
                </c:pt>
                <c:pt idx="17">
                  <c:v>7.9398699000000003E-2</c:v>
                </c:pt>
                <c:pt idx="18">
                  <c:v>0.119098049</c:v>
                </c:pt>
                <c:pt idx="19">
                  <c:v>3.9699350000000001E-2</c:v>
                </c:pt>
                <c:pt idx="20">
                  <c:v>7.9398699000000003E-2</c:v>
                </c:pt>
                <c:pt idx="21">
                  <c:v>7.9398699000000003E-2</c:v>
                </c:pt>
                <c:pt idx="22">
                  <c:v>7.9398699000000003E-2</c:v>
                </c:pt>
                <c:pt idx="23">
                  <c:v>7.9398699000000003E-2</c:v>
                </c:pt>
                <c:pt idx="24">
                  <c:v>7.9398699000000003E-2</c:v>
                </c:pt>
                <c:pt idx="25">
                  <c:v>7.9398699000000003E-2</c:v>
                </c:pt>
                <c:pt idx="26">
                  <c:v>7.9398699000000003E-2</c:v>
                </c:pt>
                <c:pt idx="27">
                  <c:v>7.9398699000000003E-2</c:v>
                </c:pt>
                <c:pt idx="28">
                  <c:v>3.9699350000000001E-2</c:v>
                </c:pt>
                <c:pt idx="29">
                  <c:v>3.9699350000000001E-2</c:v>
                </c:pt>
                <c:pt idx="30">
                  <c:v>7.9398699000000003E-2</c:v>
                </c:pt>
                <c:pt idx="31">
                  <c:v>7.9398699000000003E-2</c:v>
                </c:pt>
                <c:pt idx="32">
                  <c:v>7.9398699000000003E-2</c:v>
                </c:pt>
                <c:pt idx="33">
                  <c:v>7.9398699000000003E-2</c:v>
                </c:pt>
                <c:pt idx="34">
                  <c:v>7.9398699000000003E-2</c:v>
                </c:pt>
                <c:pt idx="35">
                  <c:v>3.9699350000000001E-2</c:v>
                </c:pt>
                <c:pt idx="36">
                  <c:v>3.9699350000000001E-2</c:v>
                </c:pt>
                <c:pt idx="37">
                  <c:v>3.9699350000000001E-2</c:v>
                </c:pt>
                <c:pt idx="38">
                  <c:v>3.9699350000000001E-2</c:v>
                </c:pt>
                <c:pt idx="39">
                  <c:v>3.9699350000000001E-2</c:v>
                </c:pt>
                <c:pt idx="40">
                  <c:v>3.9699350000000001E-2</c:v>
                </c:pt>
                <c:pt idx="41">
                  <c:v>3.9699350000000001E-2</c:v>
                </c:pt>
                <c:pt idx="42">
                  <c:v>3.9699350000000001E-2</c:v>
                </c:pt>
                <c:pt idx="43">
                  <c:v>3.9699350000000001E-2</c:v>
                </c:pt>
                <c:pt idx="44">
                  <c:v>3.9699350000000001E-2</c:v>
                </c:pt>
                <c:pt idx="4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42-4CAF-92D4-58DABEDA4EAF}"/>
            </c:ext>
          </c:extLst>
        </c:ser>
        <c:ser>
          <c:idx val="1"/>
          <c:order val="1"/>
          <c:tx>
            <c:strRef>
              <c:f>'OECD.Stat export'!$C$5</c:f>
              <c:strCache>
                <c:ptCount val="1"/>
                <c:pt idx="0">
                  <c:v>Electronic transactions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'OECD.Stat export'!$A$7:$A$52</c:f>
              <c:strCache>
                <c:ptCount val="46"/>
                <c:pt idx="0">
                  <c:v>China</c:v>
                </c:pt>
                <c:pt idx="1">
                  <c:v>Indonesia</c:v>
                </c:pt>
                <c:pt idx="2">
                  <c:v>Saudi Arabia</c:v>
                </c:pt>
                <c:pt idx="3">
                  <c:v>Brazil</c:v>
                </c:pt>
                <c:pt idx="4">
                  <c:v>Russia</c:v>
                </c:pt>
                <c:pt idx="5">
                  <c:v>South Africa</c:v>
                </c:pt>
                <c:pt idx="6">
                  <c:v>India</c:v>
                </c:pt>
                <c:pt idx="7">
                  <c:v>Argentina</c:v>
                </c:pt>
                <c:pt idx="8">
                  <c:v>Colombia</c:v>
                </c:pt>
                <c:pt idx="9">
                  <c:v>Iceland</c:v>
                </c:pt>
                <c:pt idx="10">
                  <c:v>Poland</c:v>
                </c:pt>
                <c:pt idx="11">
                  <c:v>Chile</c:v>
                </c:pt>
                <c:pt idx="12">
                  <c:v>Latvia</c:v>
                </c:pt>
                <c:pt idx="13">
                  <c:v>Turkey</c:v>
                </c:pt>
                <c:pt idx="14">
                  <c:v>Austria</c:v>
                </c:pt>
                <c:pt idx="15">
                  <c:v>Israel</c:v>
                </c:pt>
                <c:pt idx="16">
                  <c:v>New Zealand</c:v>
                </c:pt>
                <c:pt idx="17">
                  <c:v>Hungary</c:v>
                </c:pt>
                <c:pt idx="18">
                  <c:v>Belgium</c:v>
                </c:pt>
                <c:pt idx="19">
                  <c:v>Portugal</c:v>
                </c:pt>
                <c:pt idx="20">
                  <c:v>Greece</c:v>
                </c:pt>
                <c:pt idx="21">
                  <c:v>Denmark</c:v>
                </c:pt>
                <c:pt idx="22">
                  <c:v>Germany</c:v>
                </c:pt>
                <c:pt idx="23">
                  <c:v>Ireland</c:v>
                </c:pt>
                <c:pt idx="24">
                  <c:v>Sweden</c:v>
                </c:pt>
                <c:pt idx="25">
                  <c:v>Czech Republic</c:v>
                </c:pt>
                <c:pt idx="26">
                  <c:v>Finland</c:v>
                </c:pt>
                <c:pt idx="27">
                  <c:v>Mexico</c:v>
                </c:pt>
                <c:pt idx="28">
                  <c:v>Italy</c:v>
                </c:pt>
                <c:pt idx="29">
                  <c:v>France</c:v>
                </c:pt>
                <c:pt idx="30">
                  <c:v>Canada</c:v>
                </c:pt>
                <c:pt idx="31">
                  <c:v>Slovenia</c:v>
                </c:pt>
                <c:pt idx="32">
                  <c:v>Spain</c:v>
                </c:pt>
                <c:pt idx="33">
                  <c:v>Great Britain</c:v>
                </c:pt>
                <c:pt idx="34">
                  <c:v>USA</c:v>
                </c:pt>
                <c:pt idx="35">
                  <c:v>Japan</c:v>
                </c:pt>
                <c:pt idx="36">
                  <c:v>Lithuania</c:v>
                </c:pt>
                <c:pt idx="37">
                  <c:v>Netherlands</c:v>
                </c:pt>
                <c:pt idx="38">
                  <c:v>Slovakia</c:v>
                </c:pt>
                <c:pt idx="39">
                  <c:v>Australia</c:v>
                </c:pt>
                <c:pt idx="40">
                  <c:v>Estonia</c:v>
                </c:pt>
                <c:pt idx="41">
                  <c:v>Republic of Korea</c:v>
                </c:pt>
                <c:pt idx="42">
                  <c:v>Luxembourg</c:v>
                </c:pt>
                <c:pt idx="43">
                  <c:v>Switzerland</c:v>
                </c:pt>
                <c:pt idx="44">
                  <c:v>Norway</c:v>
                </c:pt>
                <c:pt idx="45">
                  <c:v>Costa Rica</c:v>
                </c:pt>
              </c:strCache>
            </c:strRef>
          </c:cat>
          <c:val>
            <c:numRef>
              <c:f>'OECD.Stat export'!$C$7:$C$52</c:f>
              <c:numCache>
                <c:formatCode>General</c:formatCode>
                <c:ptCount val="46"/>
                <c:pt idx="0">
                  <c:v>6.3751279999999994E-2</c:v>
                </c:pt>
                <c:pt idx="1">
                  <c:v>6.3751279999999994E-2</c:v>
                </c:pt>
                <c:pt idx="2">
                  <c:v>4.2500853999999998E-2</c:v>
                </c:pt>
                <c:pt idx="3">
                  <c:v>6.3751279999999994E-2</c:v>
                </c:pt>
                <c:pt idx="4">
                  <c:v>2.1250426999999999E-2</c:v>
                </c:pt>
                <c:pt idx="5">
                  <c:v>4.2500853999999998E-2</c:v>
                </c:pt>
                <c:pt idx="6">
                  <c:v>6.3751279999999994E-2</c:v>
                </c:pt>
                <c:pt idx="7">
                  <c:v>4.2500853999999998E-2</c:v>
                </c:pt>
                <c:pt idx="8">
                  <c:v>2.1250426999999999E-2</c:v>
                </c:pt>
                <c:pt idx="9">
                  <c:v>2.1250426999999999E-2</c:v>
                </c:pt>
                <c:pt idx="10">
                  <c:v>2.1250426999999999E-2</c:v>
                </c:pt>
                <c:pt idx="11">
                  <c:v>4.2500853999999998E-2</c:v>
                </c:pt>
                <c:pt idx="12">
                  <c:v>4.2500853999999998E-2</c:v>
                </c:pt>
                <c:pt idx="13">
                  <c:v>4.2500853999999998E-2</c:v>
                </c:pt>
                <c:pt idx="14">
                  <c:v>2.1250426999999999E-2</c:v>
                </c:pt>
                <c:pt idx="15">
                  <c:v>2.1250426999999999E-2</c:v>
                </c:pt>
                <c:pt idx="16">
                  <c:v>2.1250426999999999E-2</c:v>
                </c:pt>
                <c:pt idx="17">
                  <c:v>4.2500853999999998E-2</c:v>
                </c:pt>
                <c:pt idx="18">
                  <c:v>2.1250426999999999E-2</c:v>
                </c:pt>
                <c:pt idx="19">
                  <c:v>4.2500853999999998E-2</c:v>
                </c:pt>
                <c:pt idx="20">
                  <c:v>2.1250426999999999E-2</c:v>
                </c:pt>
                <c:pt idx="21">
                  <c:v>4.2500853999999998E-2</c:v>
                </c:pt>
                <c:pt idx="22">
                  <c:v>4.2500853999999998E-2</c:v>
                </c:pt>
                <c:pt idx="23">
                  <c:v>4.2500853999999998E-2</c:v>
                </c:pt>
                <c:pt idx="24">
                  <c:v>4.2500853999999998E-2</c:v>
                </c:pt>
                <c:pt idx="25">
                  <c:v>2.1250426999999999E-2</c:v>
                </c:pt>
                <c:pt idx="26">
                  <c:v>2.1250426999999999E-2</c:v>
                </c:pt>
                <c:pt idx="27">
                  <c:v>2.1250426999999999E-2</c:v>
                </c:pt>
                <c:pt idx="28">
                  <c:v>4.2500853999999998E-2</c:v>
                </c:pt>
                <c:pt idx="29">
                  <c:v>2.1250426999999999E-2</c:v>
                </c:pt>
                <c:pt idx="30">
                  <c:v>2.1250426999999999E-2</c:v>
                </c:pt>
                <c:pt idx="31">
                  <c:v>2.1250426999999999E-2</c:v>
                </c:pt>
                <c:pt idx="32">
                  <c:v>2.1250426999999999E-2</c:v>
                </c:pt>
                <c:pt idx="33">
                  <c:v>2.1250426999999999E-2</c:v>
                </c:pt>
                <c:pt idx="34">
                  <c:v>2.1250426999999999E-2</c:v>
                </c:pt>
                <c:pt idx="35">
                  <c:v>4.2500853999999998E-2</c:v>
                </c:pt>
                <c:pt idx="36">
                  <c:v>4.2500853999999998E-2</c:v>
                </c:pt>
                <c:pt idx="37">
                  <c:v>4.2500853999999998E-2</c:v>
                </c:pt>
                <c:pt idx="38">
                  <c:v>2.1250426999999999E-2</c:v>
                </c:pt>
                <c:pt idx="39">
                  <c:v>2.1250426999999999E-2</c:v>
                </c:pt>
                <c:pt idx="40">
                  <c:v>2.1250426999999999E-2</c:v>
                </c:pt>
                <c:pt idx="41">
                  <c:v>2.1250426999999999E-2</c:v>
                </c:pt>
                <c:pt idx="42">
                  <c:v>2.1250426999999999E-2</c:v>
                </c:pt>
                <c:pt idx="43">
                  <c:v>2.1250426999999999E-2</c:v>
                </c:pt>
                <c:pt idx="44">
                  <c:v>2.1250426999999999E-2</c:v>
                </c:pt>
                <c:pt idx="45">
                  <c:v>4.2500853999999998E-2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42-4CAF-92D4-58DABEDA4EAF}"/>
            </c:ext>
          </c:extLst>
        </c:ser>
        <c:ser>
          <c:idx val="2"/>
          <c:order val="2"/>
          <c:tx>
            <c:strRef>
              <c:f>'OECD.Stat export'!$D$5</c:f>
              <c:strCache>
                <c:ptCount val="1"/>
                <c:pt idx="0">
                  <c:v>Payment systems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'OECD.Stat export'!$A$7:$A$52</c:f>
              <c:strCache>
                <c:ptCount val="46"/>
                <c:pt idx="0">
                  <c:v>China</c:v>
                </c:pt>
                <c:pt idx="1">
                  <c:v>Indonesia</c:v>
                </c:pt>
                <c:pt idx="2">
                  <c:v>Saudi Arabia</c:v>
                </c:pt>
                <c:pt idx="3">
                  <c:v>Brazil</c:v>
                </c:pt>
                <c:pt idx="4">
                  <c:v>Russia</c:v>
                </c:pt>
                <c:pt idx="5">
                  <c:v>South Africa</c:v>
                </c:pt>
                <c:pt idx="6">
                  <c:v>India</c:v>
                </c:pt>
                <c:pt idx="7">
                  <c:v>Argentina</c:v>
                </c:pt>
                <c:pt idx="8">
                  <c:v>Colombia</c:v>
                </c:pt>
                <c:pt idx="9">
                  <c:v>Iceland</c:v>
                </c:pt>
                <c:pt idx="10">
                  <c:v>Poland</c:v>
                </c:pt>
                <c:pt idx="11">
                  <c:v>Chile</c:v>
                </c:pt>
                <c:pt idx="12">
                  <c:v>Latvia</c:v>
                </c:pt>
                <c:pt idx="13">
                  <c:v>Turkey</c:v>
                </c:pt>
                <c:pt idx="14">
                  <c:v>Austria</c:v>
                </c:pt>
                <c:pt idx="15">
                  <c:v>Israel</c:v>
                </c:pt>
                <c:pt idx="16">
                  <c:v>New Zealand</c:v>
                </c:pt>
                <c:pt idx="17">
                  <c:v>Hungary</c:v>
                </c:pt>
                <c:pt idx="18">
                  <c:v>Belgium</c:v>
                </c:pt>
                <c:pt idx="19">
                  <c:v>Portugal</c:v>
                </c:pt>
                <c:pt idx="20">
                  <c:v>Greece</c:v>
                </c:pt>
                <c:pt idx="21">
                  <c:v>Denmark</c:v>
                </c:pt>
                <c:pt idx="22">
                  <c:v>Germany</c:v>
                </c:pt>
                <c:pt idx="23">
                  <c:v>Ireland</c:v>
                </c:pt>
                <c:pt idx="24">
                  <c:v>Sweden</c:v>
                </c:pt>
                <c:pt idx="25">
                  <c:v>Czech Republic</c:v>
                </c:pt>
                <c:pt idx="26">
                  <c:v>Finland</c:v>
                </c:pt>
                <c:pt idx="27">
                  <c:v>Mexico</c:v>
                </c:pt>
                <c:pt idx="28">
                  <c:v>Italy</c:v>
                </c:pt>
                <c:pt idx="29">
                  <c:v>France</c:v>
                </c:pt>
                <c:pt idx="30">
                  <c:v>Canada</c:v>
                </c:pt>
                <c:pt idx="31">
                  <c:v>Slovenia</c:v>
                </c:pt>
                <c:pt idx="32">
                  <c:v>Spain</c:v>
                </c:pt>
                <c:pt idx="33">
                  <c:v>Great Britain</c:v>
                </c:pt>
                <c:pt idx="34">
                  <c:v>USA</c:v>
                </c:pt>
                <c:pt idx="35">
                  <c:v>Japan</c:v>
                </c:pt>
                <c:pt idx="36">
                  <c:v>Lithuania</c:v>
                </c:pt>
                <c:pt idx="37">
                  <c:v>Netherlands</c:v>
                </c:pt>
                <c:pt idx="38">
                  <c:v>Slovakia</c:v>
                </c:pt>
                <c:pt idx="39">
                  <c:v>Australia</c:v>
                </c:pt>
                <c:pt idx="40">
                  <c:v>Estonia</c:v>
                </c:pt>
                <c:pt idx="41">
                  <c:v>Republic of Korea</c:v>
                </c:pt>
                <c:pt idx="42">
                  <c:v>Luxembourg</c:v>
                </c:pt>
                <c:pt idx="43">
                  <c:v>Switzerland</c:v>
                </c:pt>
                <c:pt idx="44">
                  <c:v>Norway</c:v>
                </c:pt>
                <c:pt idx="45">
                  <c:v>Costa Rica</c:v>
                </c:pt>
              </c:strCache>
            </c:strRef>
          </c:cat>
          <c:val>
            <c:numRef>
              <c:f>'OECD.Stat export'!$D$7:$D$52</c:f>
              <c:numCache>
                <c:formatCode>General</c:formatCode>
                <c:ptCount val="46"/>
                <c:pt idx="0">
                  <c:v>5.524428E-2</c:v>
                </c:pt>
                <c:pt idx="1">
                  <c:v>1.8414759999999999E-2</c:v>
                </c:pt>
                <c:pt idx="2">
                  <c:v>1.8414759999999999E-2</c:v>
                </c:pt>
                <c:pt idx="3">
                  <c:v>1.8414759999999999E-2</c:v>
                </c:pt>
                <c:pt idx="4">
                  <c:v>0</c:v>
                </c:pt>
                <c:pt idx="5">
                  <c:v>0</c:v>
                </c:pt>
                <c:pt idx="6">
                  <c:v>5.524428E-2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3.6829519999999998E-2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1.8414759999999999E-2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1.8414759999999999E-2</c:v>
                </c:pt>
                <c:pt idx="26">
                  <c:v>1.8414759999999999E-2</c:v>
                </c:pt>
                <c:pt idx="27">
                  <c:v>1.8414759999999999E-2</c:v>
                </c:pt>
                <c:pt idx="28">
                  <c:v>0</c:v>
                </c:pt>
                <c:pt idx="29">
                  <c:v>1.8414759999999999E-2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1.8414759999999999E-2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42-4CAF-92D4-58DABEDA4EAF}"/>
            </c:ext>
          </c:extLst>
        </c:ser>
        <c:ser>
          <c:idx val="3"/>
          <c:order val="3"/>
          <c:tx>
            <c:strRef>
              <c:f>'OECD.Stat export'!$E$5</c:f>
              <c:strCache>
                <c:ptCount val="1"/>
                <c:pt idx="0">
                  <c:v>Intellectual property rights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'OECD.Stat export'!$A$7:$A$52</c:f>
              <c:strCache>
                <c:ptCount val="46"/>
                <c:pt idx="0">
                  <c:v>China</c:v>
                </c:pt>
                <c:pt idx="1">
                  <c:v>Indonesia</c:v>
                </c:pt>
                <c:pt idx="2">
                  <c:v>Saudi Arabia</c:v>
                </c:pt>
                <c:pt idx="3">
                  <c:v>Brazil</c:v>
                </c:pt>
                <c:pt idx="4">
                  <c:v>Russia</c:v>
                </c:pt>
                <c:pt idx="5">
                  <c:v>South Africa</c:v>
                </c:pt>
                <c:pt idx="6">
                  <c:v>India</c:v>
                </c:pt>
                <c:pt idx="7">
                  <c:v>Argentina</c:v>
                </c:pt>
                <c:pt idx="8">
                  <c:v>Colombia</c:v>
                </c:pt>
                <c:pt idx="9">
                  <c:v>Iceland</c:v>
                </c:pt>
                <c:pt idx="10">
                  <c:v>Poland</c:v>
                </c:pt>
                <c:pt idx="11">
                  <c:v>Chile</c:v>
                </c:pt>
                <c:pt idx="12">
                  <c:v>Latvia</c:v>
                </c:pt>
                <c:pt idx="13">
                  <c:v>Turkey</c:v>
                </c:pt>
                <c:pt idx="14">
                  <c:v>Austria</c:v>
                </c:pt>
                <c:pt idx="15">
                  <c:v>Israel</c:v>
                </c:pt>
                <c:pt idx="16">
                  <c:v>New Zealand</c:v>
                </c:pt>
                <c:pt idx="17">
                  <c:v>Hungary</c:v>
                </c:pt>
                <c:pt idx="18">
                  <c:v>Belgium</c:v>
                </c:pt>
                <c:pt idx="19">
                  <c:v>Portugal</c:v>
                </c:pt>
                <c:pt idx="20">
                  <c:v>Greece</c:v>
                </c:pt>
                <c:pt idx="21">
                  <c:v>Denmark</c:v>
                </c:pt>
                <c:pt idx="22">
                  <c:v>Germany</c:v>
                </c:pt>
                <c:pt idx="23">
                  <c:v>Ireland</c:v>
                </c:pt>
                <c:pt idx="24">
                  <c:v>Sweden</c:v>
                </c:pt>
                <c:pt idx="25">
                  <c:v>Czech Republic</c:v>
                </c:pt>
                <c:pt idx="26">
                  <c:v>Finland</c:v>
                </c:pt>
                <c:pt idx="27">
                  <c:v>Mexico</c:v>
                </c:pt>
                <c:pt idx="28">
                  <c:v>Italy</c:v>
                </c:pt>
                <c:pt idx="29">
                  <c:v>France</c:v>
                </c:pt>
                <c:pt idx="30">
                  <c:v>Canada</c:v>
                </c:pt>
                <c:pt idx="31">
                  <c:v>Slovenia</c:v>
                </c:pt>
                <c:pt idx="32">
                  <c:v>Spain</c:v>
                </c:pt>
                <c:pt idx="33">
                  <c:v>Great Britain</c:v>
                </c:pt>
                <c:pt idx="34">
                  <c:v>USA</c:v>
                </c:pt>
                <c:pt idx="35">
                  <c:v>Japan</c:v>
                </c:pt>
                <c:pt idx="36">
                  <c:v>Lithuania</c:v>
                </c:pt>
                <c:pt idx="37">
                  <c:v>Netherlands</c:v>
                </c:pt>
                <c:pt idx="38">
                  <c:v>Slovakia</c:v>
                </c:pt>
                <c:pt idx="39">
                  <c:v>Australia</c:v>
                </c:pt>
                <c:pt idx="40">
                  <c:v>Estonia</c:v>
                </c:pt>
                <c:pt idx="41">
                  <c:v>Republic of Korea</c:v>
                </c:pt>
                <c:pt idx="42">
                  <c:v>Luxembourg</c:v>
                </c:pt>
                <c:pt idx="43">
                  <c:v>Switzerland</c:v>
                </c:pt>
                <c:pt idx="44">
                  <c:v>Norway</c:v>
                </c:pt>
                <c:pt idx="45">
                  <c:v>Costa Rica</c:v>
                </c:pt>
              </c:strCache>
            </c:strRef>
          </c:cat>
          <c:val>
            <c:numRef>
              <c:f>'OECD.Stat export'!$E$7:$E$52</c:f>
              <c:numCache>
                <c:formatCode>General</c:formatCode>
                <c:ptCount val="46"/>
                <c:pt idx="0">
                  <c:v>4.3320804999999997E-2</c:v>
                </c:pt>
                <c:pt idx="1">
                  <c:v>0</c:v>
                </c:pt>
                <c:pt idx="2">
                  <c:v>2.1660401999999999E-2</c:v>
                </c:pt>
                <c:pt idx="3">
                  <c:v>2.1660401999999999E-2</c:v>
                </c:pt>
                <c:pt idx="4">
                  <c:v>2.1660401999999999E-2</c:v>
                </c:pt>
                <c:pt idx="5">
                  <c:v>2.1660401999999999E-2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4.3320804999999997E-2</c:v>
                </c:pt>
                <c:pt idx="10">
                  <c:v>0</c:v>
                </c:pt>
                <c:pt idx="11">
                  <c:v>2.1660401999999999E-2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2.1660401999999999E-2</c:v>
                </c:pt>
                <c:pt idx="4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42-4CAF-92D4-58DABEDA4EAF}"/>
            </c:ext>
          </c:extLst>
        </c:ser>
        <c:ser>
          <c:idx val="4"/>
          <c:order val="4"/>
          <c:tx>
            <c:strRef>
              <c:f>'OECD.Stat export'!$F$5</c:f>
              <c:strCache>
                <c:ptCount val="1"/>
                <c:pt idx="0">
                  <c:v>Other barriers affecting trade in digitally enabled services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'OECD.Stat export'!$A$7:$A$52</c:f>
              <c:strCache>
                <c:ptCount val="46"/>
                <c:pt idx="0">
                  <c:v>China</c:v>
                </c:pt>
                <c:pt idx="1">
                  <c:v>Indonesia</c:v>
                </c:pt>
                <c:pt idx="2">
                  <c:v>Saudi Arabia</c:v>
                </c:pt>
                <c:pt idx="3">
                  <c:v>Brazil</c:v>
                </c:pt>
                <c:pt idx="4">
                  <c:v>Russia</c:v>
                </c:pt>
                <c:pt idx="5">
                  <c:v>South Africa</c:v>
                </c:pt>
                <c:pt idx="6">
                  <c:v>India</c:v>
                </c:pt>
                <c:pt idx="7">
                  <c:v>Argentina</c:v>
                </c:pt>
                <c:pt idx="8">
                  <c:v>Colombia</c:v>
                </c:pt>
                <c:pt idx="9">
                  <c:v>Iceland</c:v>
                </c:pt>
                <c:pt idx="10">
                  <c:v>Poland</c:v>
                </c:pt>
                <c:pt idx="11">
                  <c:v>Chile</c:v>
                </c:pt>
                <c:pt idx="12">
                  <c:v>Latvia</c:v>
                </c:pt>
                <c:pt idx="13">
                  <c:v>Turkey</c:v>
                </c:pt>
                <c:pt idx="14">
                  <c:v>Austria</c:v>
                </c:pt>
                <c:pt idx="15">
                  <c:v>Israel</c:v>
                </c:pt>
                <c:pt idx="16">
                  <c:v>New Zealand</c:v>
                </c:pt>
                <c:pt idx="17">
                  <c:v>Hungary</c:v>
                </c:pt>
                <c:pt idx="18">
                  <c:v>Belgium</c:v>
                </c:pt>
                <c:pt idx="19">
                  <c:v>Portugal</c:v>
                </c:pt>
                <c:pt idx="20">
                  <c:v>Greece</c:v>
                </c:pt>
                <c:pt idx="21">
                  <c:v>Denmark</c:v>
                </c:pt>
                <c:pt idx="22">
                  <c:v>Germany</c:v>
                </c:pt>
                <c:pt idx="23">
                  <c:v>Ireland</c:v>
                </c:pt>
                <c:pt idx="24">
                  <c:v>Sweden</c:v>
                </c:pt>
                <c:pt idx="25">
                  <c:v>Czech Republic</c:v>
                </c:pt>
                <c:pt idx="26">
                  <c:v>Finland</c:v>
                </c:pt>
                <c:pt idx="27">
                  <c:v>Mexico</c:v>
                </c:pt>
                <c:pt idx="28">
                  <c:v>Italy</c:v>
                </c:pt>
                <c:pt idx="29">
                  <c:v>France</c:v>
                </c:pt>
                <c:pt idx="30">
                  <c:v>Canada</c:v>
                </c:pt>
                <c:pt idx="31">
                  <c:v>Slovenia</c:v>
                </c:pt>
                <c:pt idx="32">
                  <c:v>Spain</c:v>
                </c:pt>
                <c:pt idx="33">
                  <c:v>Great Britain</c:v>
                </c:pt>
                <c:pt idx="34">
                  <c:v>USA</c:v>
                </c:pt>
                <c:pt idx="35">
                  <c:v>Japan</c:v>
                </c:pt>
                <c:pt idx="36">
                  <c:v>Lithuania</c:v>
                </c:pt>
                <c:pt idx="37">
                  <c:v>Netherlands</c:v>
                </c:pt>
                <c:pt idx="38">
                  <c:v>Slovakia</c:v>
                </c:pt>
                <c:pt idx="39">
                  <c:v>Australia</c:v>
                </c:pt>
                <c:pt idx="40">
                  <c:v>Estonia</c:v>
                </c:pt>
                <c:pt idx="41">
                  <c:v>Republic of Korea</c:v>
                </c:pt>
                <c:pt idx="42">
                  <c:v>Luxembourg</c:v>
                </c:pt>
                <c:pt idx="43">
                  <c:v>Switzerland</c:v>
                </c:pt>
                <c:pt idx="44">
                  <c:v>Norway</c:v>
                </c:pt>
                <c:pt idx="45">
                  <c:v>Costa Rica</c:v>
                </c:pt>
              </c:strCache>
            </c:strRef>
          </c:cat>
          <c:val>
            <c:numRef>
              <c:f>'OECD.Stat export'!$F$7:$F$52</c:f>
              <c:numCache>
                <c:formatCode>General</c:formatCode>
                <c:ptCount val="46"/>
                <c:pt idx="0">
                  <c:v>8.7256577000000002E-2</c:v>
                </c:pt>
                <c:pt idx="1">
                  <c:v>8.7564059999999999E-2</c:v>
                </c:pt>
                <c:pt idx="2">
                  <c:v>6.5596173999999993E-2</c:v>
                </c:pt>
                <c:pt idx="3">
                  <c:v>4.3935771999999998E-2</c:v>
                </c:pt>
                <c:pt idx="4">
                  <c:v>2.1660401999999999E-2</c:v>
                </c:pt>
                <c:pt idx="5">
                  <c:v>0</c:v>
                </c:pt>
                <c:pt idx="6">
                  <c:v>6.5596173999999993E-2</c:v>
                </c:pt>
                <c:pt idx="7">
                  <c:v>2.1967885999999999E-2</c:v>
                </c:pt>
                <c:pt idx="8">
                  <c:v>0</c:v>
                </c:pt>
                <c:pt idx="9">
                  <c:v>4.3628288000000001E-2</c:v>
                </c:pt>
                <c:pt idx="10">
                  <c:v>4.3628288000000001E-2</c:v>
                </c:pt>
                <c:pt idx="11">
                  <c:v>0</c:v>
                </c:pt>
                <c:pt idx="12">
                  <c:v>2.1967885999999999E-2</c:v>
                </c:pt>
                <c:pt idx="13">
                  <c:v>4.3628288000000001E-2</c:v>
                </c:pt>
                <c:pt idx="14">
                  <c:v>2.1967885999999999E-2</c:v>
                </c:pt>
                <c:pt idx="15">
                  <c:v>0</c:v>
                </c:pt>
                <c:pt idx="16">
                  <c:v>0</c:v>
                </c:pt>
                <c:pt idx="17">
                  <c:v>4.3628288000000001E-2</c:v>
                </c:pt>
                <c:pt idx="18">
                  <c:v>2.1967885999999999E-2</c:v>
                </c:pt>
                <c:pt idx="19">
                  <c:v>4.3935771999999998E-2</c:v>
                </c:pt>
                <c:pt idx="20">
                  <c:v>4.3628288000000001E-2</c:v>
                </c:pt>
                <c:pt idx="21">
                  <c:v>2.1967885999999999E-2</c:v>
                </c:pt>
                <c:pt idx="22">
                  <c:v>2.1967885999999999E-2</c:v>
                </c:pt>
                <c:pt idx="23">
                  <c:v>2.1967885999999999E-2</c:v>
                </c:pt>
                <c:pt idx="24">
                  <c:v>2.1967885999999999E-2</c:v>
                </c:pt>
                <c:pt idx="25">
                  <c:v>2.1967885999999999E-2</c:v>
                </c:pt>
                <c:pt idx="26">
                  <c:v>2.1967885999999999E-2</c:v>
                </c:pt>
                <c:pt idx="27">
                  <c:v>2.1967885999999999E-2</c:v>
                </c:pt>
                <c:pt idx="28">
                  <c:v>4.3628288000000001E-2</c:v>
                </c:pt>
                <c:pt idx="29">
                  <c:v>4.3628288000000001E-2</c:v>
                </c:pt>
                <c:pt idx="30">
                  <c:v>2.1967885999999999E-2</c:v>
                </c:pt>
                <c:pt idx="31">
                  <c:v>2.1967885999999999E-2</c:v>
                </c:pt>
                <c:pt idx="32">
                  <c:v>2.1967885999999999E-2</c:v>
                </c:pt>
                <c:pt idx="33">
                  <c:v>2.1967885999999999E-2</c:v>
                </c:pt>
                <c:pt idx="34">
                  <c:v>2.1967885999999999E-2</c:v>
                </c:pt>
                <c:pt idx="35">
                  <c:v>2.1967885999999999E-2</c:v>
                </c:pt>
                <c:pt idx="36">
                  <c:v>2.1967885999999999E-2</c:v>
                </c:pt>
                <c:pt idx="37">
                  <c:v>2.1967885999999999E-2</c:v>
                </c:pt>
                <c:pt idx="38">
                  <c:v>2.1967885999999999E-2</c:v>
                </c:pt>
                <c:pt idx="39">
                  <c:v>2.1967885999999999E-2</c:v>
                </c:pt>
                <c:pt idx="40">
                  <c:v>2.1967885999999999E-2</c:v>
                </c:pt>
                <c:pt idx="41">
                  <c:v>2.1967885999999999E-2</c:v>
                </c:pt>
                <c:pt idx="42">
                  <c:v>2.1967885999999999E-2</c:v>
                </c:pt>
                <c:pt idx="43">
                  <c:v>2.1967885999999999E-2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42-4CAF-92D4-58DABEDA4E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32705784"/>
        <c:axId val="2131050728"/>
      </c:barChart>
      <c:catAx>
        <c:axId val="2132705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2131050728"/>
        <c:crosses val="autoZero"/>
        <c:auto val="1"/>
        <c:lblAlgn val="ctr"/>
        <c:lblOffset val="100"/>
        <c:noMultiLvlLbl val="0"/>
      </c:catAx>
      <c:valAx>
        <c:axId val="2131050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2132705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0846353726464501E-2"/>
          <c:y val="0.81469658941251499"/>
          <c:w val="0.97915364627353596"/>
          <c:h val="0.157525614761865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9C7932-CF29-46F4-BE29-9CCF1CD2C8EE}" type="doc">
      <dgm:prSet loTypeId="urn:microsoft.com/office/officeart/2005/8/layout/cycle6" loCatId="cycle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6AB7037-8862-416D-8C12-FF9D4953C87E}">
      <dgm:prSet phldrT="[Текст]" custT="1"/>
      <dgm:spPr>
        <a:xfrm>
          <a:off x="2378578" y="3390345"/>
          <a:ext cx="626270" cy="407075"/>
        </a:xfrm>
      </dgm:spPr>
      <dgm:t>
        <a:bodyPr/>
        <a:lstStyle/>
        <a:p>
          <a:r>
            <a:rPr lang="en-US" sz="800" dirty="0">
              <a:latin typeface="Palatino Linotype"/>
              <a:ea typeface="+mn-ea"/>
              <a:cs typeface="+mn-cs"/>
            </a:rPr>
            <a:t>EAEU</a:t>
          </a:r>
          <a:endParaRPr lang="ru-RU" sz="800" dirty="0">
            <a:latin typeface="Palatino Linotype"/>
            <a:ea typeface="+mn-ea"/>
            <a:cs typeface="+mn-cs"/>
          </a:endParaRPr>
        </a:p>
      </dgm:t>
    </dgm:pt>
    <dgm:pt modelId="{E8357767-7FE8-4516-9976-8A2F45626B59}" type="parTrans" cxnId="{E5CE17CD-6E14-4C37-A7FB-4EA6B9C306F6}">
      <dgm:prSet/>
      <dgm:spPr/>
      <dgm:t>
        <a:bodyPr/>
        <a:lstStyle/>
        <a:p>
          <a:endParaRPr lang="ru-RU" sz="800"/>
        </a:p>
      </dgm:t>
    </dgm:pt>
    <dgm:pt modelId="{1D9D6E10-9EFD-4F80-AB83-6E981AB55FBA}" type="sibTrans" cxnId="{E5CE17CD-6E14-4C37-A7FB-4EA6B9C306F6}">
      <dgm:prSet/>
      <dgm:spPr>
        <a:xfrm>
          <a:off x="997681" y="205818"/>
          <a:ext cx="3388064" cy="3388064"/>
        </a:xfrm>
      </dgm:spPr>
      <dgm:t>
        <a:bodyPr/>
        <a:lstStyle/>
        <a:p>
          <a:endParaRPr lang="ru-RU" sz="800"/>
        </a:p>
      </dgm:t>
    </dgm:pt>
    <dgm:pt modelId="{3A9F53D6-C519-4BD2-AC72-10FF5CC8E065}">
      <dgm:prSet phldrT="[Текст]" custT="1"/>
      <dgm:spPr>
        <a:xfrm>
          <a:off x="1382851" y="3066814"/>
          <a:ext cx="626270" cy="407075"/>
        </a:xfrm>
      </dgm:spPr>
      <dgm:t>
        <a:bodyPr/>
        <a:lstStyle/>
        <a:p>
          <a:r>
            <a:rPr lang="en-US" sz="800" dirty="0">
              <a:latin typeface="Palatino Linotype"/>
              <a:ea typeface="+mn-ea"/>
              <a:cs typeface="+mn-cs"/>
            </a:rPr>
            <a:t>BRICS</a:t>
          </a:r>
          <a:endParaRPr lang="ru-RU" sz="800" dirty="0">
            <a:latin typeface="Palatino Linotype"/>
            <a:ea typeface="+mn-ea"/>
            <a:cs typeface="+mn-cs"/>
          </a:endParaRPr>
        </a:p>
      </dgm:t>
    </dgm:pt>
    <dgm:pt modelId="{D26187C4-2B5A-499A-B8E7-EF58F28CD21B}" type="parTrans" cxnId="{D8A23370-FF78-4A0D-8796-9DE4EEAE73C0}">
      <dgm:prSet/>
      <dgm:spPr/>
      <dgm:t>
        <a:bodyPr/>
        <a:lstStyle/>
        <a:p>
          <a:endParaRPr lang="ru-RU" sz="800"/>
        </a:p>
      </dgm:t>
    </dgm:pt>
    <dgm:pt modelId="{5DFFC137-F869-4758-B5AB-97A4F5BF89D7}" type="sibTrans" cxnId="{D8A23370-FF78-4A0D-8796-9DE4EEAE73C0}">
      <dgm:prSet/>
      <dgm:spPr>
        <a:xfrm>
          <a:off x="997681" y="205818"/>
          <a:ext cx="3388064" cy="3388064"/>
        </a:xfrm>
      </dgm:spPr>
      <dgm:t>
        <a:bodyPr/>
        <a:lstStyle/>
        <a:p>
          <a:endParaRPr lang="ru-RU" sz="800"/>
        </a:p>
      </dgm:t>
    </dgm:pt>
    <dgm:pt modelId="{7DF638A4-1578-4E9F-9CBB-039F2E86F995}">
      <dgm:prSet phldrT="[Текст]" custT="1"/>
      <dgm:spPr>
        <a:xfrm>
          <a:off x="767457" y="2219797"/>
          <a:ext cx="626270" cy="407075"/>
        </a:xfrm>
      </dgm:spPr>
      <dgm:t>
        <a:bodyPr/>
        <a:lstStyle/>
        <a:p>
          <a:pPr marL="0" indent="0"/>
          <a:r>
            <a:rPr lang="en-US" sz="800" dirty="0">
              <a:latin typeface="Palatino Linotype"/>
              <a:ea typeface="+mn-ea"/>
              <a:cs typeface="+mn-cs"/>
            </a:rPr>
            <a:t>G20</a:t>
          </a:r>
          <a:endParaRPr lang="ru-RU" sz="800" dirty="0">
            <a:latin typeface="Palatino Linotype"/>
            <a:ea typeface="+mn-ea"/>
            <a:cs typeface="+mn-cs"/>
          </a:endParaRPr>
        </a:p>
      </dgm:t>
    </dgm:pt>
    <dgm:pt modelId="{BA8481BD-A345-46C4-9CF3-B8D1C05859BA}" type="parTrans" cxnId="{DF23BD48-BF6E-4E5C-A43E-9ABC45CF8B10}">
      <dgm:prSet/>
      <dgm:spPr/>
      <dgm:t>
        <a:bodyPr/>
        <a:lstStyle/>
        <a:p>
          <a:endParaRPr lang="ru-RU" sz="800"/>
        </a:p>
      </dgm:t>
    </dgm:pt>
    <dgm:pt modelId="{075C1993-AB76-45F5-B4C2-3DE9D918FECE}" type="sibTrans" cxnId="{DF23BD48-BF6E-4E5C-A43E-9ABC45CF8B10}">
      <dgm:prSet/>
      <dgm:spPr>
        <a:xfrm>
          <a:off x="997681" y="205818"/>
          <a:ext cx="3388064" cy="3388064"/>
        </a:xfrm>
      </dgm:spPr>
      <dgm:t>
        <a:bodyPr/>
        <a:lstStyle/>
        <a:p>
          <a:endParaRPr lang="ru-RU" sz="800"/>
        </a:p>
      </dgm:t>
    </dgm:pt>
    <dgm:pt modelId="{207F237F-0E15-4B42-B942-C8F358525061}">
      <dgm:prSet phldrT="[Текст]" custT="1"/>
      <dgm:spPr>
        <a:xfrm>
          <a:off x="767457" y="1172828"/>
          <a:ext cx="626270" cy="407075"/>
        </a:xfrm>
      </dgm:spPr>
      <dgm:t>
        <a:bodyPr/>
        <a:lstStyle/>
        <a:p>
          <a:r>
            <a:rPr lang="en-US" sz="800" dirty="0">
              <a:latin typeface="Palatino Linotype"/>
              <a:ea typeface="+mn-ea"/>
              <a:cs typeface="+mn-cs"/>
            </a:rPr>
            <a:t>UNCTAD</a:t>
          </a:r>
          <a:endParaRPr lang="ru-RU" sz="800" dirty="0">
            <a:latin typeface="Palatino Linotype"/>
            <a:ea typeface="+mn-ea"/>
            <a:cs typeface="+mn-cs"/>
          </a:endParaRPr>
        </a:p>
      </dgm:t>
    </dgm:pt>
    <dgm:pt modelId="{4D30E867-1A92-426A-B42C-405085BD0EC1}" type="parTrans" cxnId="{46288406-67C8-4E98-BA55-9E43DD854299}">
      <dgm:prSet/>
      <dgm:spPr/>
      <dgm:t>
        <a:bodyPr/>
        <a:lstStyle/>
        <a:p>
          <a:endParaRPr lang="ru-RU" sz="800"/>
        </a:p>
      </dgm:t>
    </dgm:pt>
    <dgm:pt modelId="{B1FE59FD-A2BC-4892-8B6B-6214DEB8E313}" type="sibTrans" cxnId="{46288406-67C8-4E98-BA55-9E43DD854299}">
      <dgm:prSet/>
      <dgm:spPr>
        <a:xfrm>
          <a:off x="997681" y="205818"/>
          <a:ext cx="3388064" cy="3388064"/>
        </a:xfrm>
      </dgm:spPr>
      <dgm:t>
        <a:bodyPr/>
        <a:lstStyle/>
        <a:p>
          <a:endParaRPr lang="ru-RU" sz="800"/>
        </a:p>
      </dgm:t>
    </dgm:pt>
    <dgm:pt modelId="{5ACC24EE-6175-4BCF-A17B-DBB12284DDA2}">
      <dgm:prSet phldrT="[Текст]" custT="1"/>
      <dgm:spPr>
        <a:xfrm>
          <a:off x="1382851" y="325812"/>
          <a:ext cx="626270" cy="407075"/>
        </a:xfrm>
      </dgm:spPr>
      <dgm:t>
        <a:bodyPr/>
        <a:lstStyle/>
        <a:p>
          <a:r>
            <a:rPr lang="en-US" sz="800" dirty="0">
              <a:latin typeface="Palatino Linotype"/>
              <a:ea typeface="+mn-ea"/>
              <a:cs typeface="+mn-cs"/>
            </a:rPr>
            <a:t>OECD</a:t>
          </a:r>
          <a:endParaRPr lang="ru-RU" sz="800" dirty="0">
            <a:latin typeface="Palatino Linotype"/>
            <a:ea typeface="+mn-ea"/>
            <a:cs typeface="+mn-cs"/>
          </a:endParaRPr>
        </a:p>
      </dgm:t>
    </dgm:pt>
    <dgm:pt modelId="{8BB5A009-7BDD-4FCE-B048-A8752DFC1605}" type="parTrans" cxnId="{FB3FF0D4-E5B0-48A3-BD8B-CE9758A1C66E}">
      <dgm:prSet/>
      <dgm:spPr/>
      <dgm:t>
        <a:bodyPr/>
        <a:lstStyle/>
        <a:p>
          <a:endParaRPr lang="ru-RU" sz="800"/>
        </a:p>
      </dgm:t>
    </dgm:pt>
    <dgm:pt modelId="{5C6A703C-2929-4F6A-87B0-229ABB5EC463}" type="sibTrans" cxnId="{FB3FF0D4-E5B0-48A3-BD8B-CE9758A1C66E}">
      <dgm:prSet/>
      <dgm:spPr>
        <a:xfrm>
          <a:off x="997681" y="205818"/>
          <a:ext cx="3388064" cy="3388064"/>
        </a:xfrm>
      </dgm:spPr>
      <dgm:t>
        <a:bodyPr/>
        <a:lstStyle/>
        <a:p>
          <a:endParaRPr lang="ru-RU" sz="800"/>
        </a:p>
      </dgm:t>
    </dgm:pt>
    <dgm:pt modelId="{B44C1DDF-3EB7-4D68-AF43-B72774FFD4B4}">
      <dgm:prSet custT="1"/>
      <dgm:spPr>
        <a:xfrm>
          <a:off x="3989698" y="1172828"/>
          <a:ext cx="626270" cy="407075"/>
        </a:xfrm>
      </dgm:spPr>
      <dgm:t>
        <a:bodyPr/>
        <a:lstStyle/>
        <a:p>
          <a:r>
            <a:rPr lang="en-US" sz="800" dirty="0">
              <a:latin typeface="Palatino Linotype"/>
              <a:ea typeface="+mn-ea"/>
              <a:cs typeface="+mn-cs"/>
            </a:rPr>
            <a:t>UNIDO</a:t>
          </a:r>
        </a:p>
      </dgm:t>
    </dgm:pt>
    <dgm:pt modelId="{2501966E-A60F-4489-B075-3DA1F72ECFB3}" type="parTrans" cxnId="{CA45A34C-43F3-4FE1-AAA4-1BCF88F25226}">
      <dgm:prSet/>
      <dgm:spPr/>
      <dgm:t>
        <a:bodyPr/>
        <a:lstStyle/>
        <a:p>
          <a:endParaRPr lang="ru-RU" sz="800"/>
        </a:p>
      </dgm:t>
    </dgm:pt>
    <dgm:pt modelId="{8D7EC586-B562-49BD-AFAD-35BD810A0970}" type="sibTrans" cxnId="{CA45A34C-43F3-4FE1-AAA4-1BCF88F25226}">
      <dgm:prSet/>
      <dgm:spPr>
        <a:xfrm>
          <a:off x="997681" y="205818"/>
          <a:ext cx="3388064" cy="3388064"/>
        </a:xfrm>
      </dgm:spPr>
      <dgm:t>
        <a:bodyPr/>
        <a:lstStyle/>
        <a:p>
          <a:endParaRPr lang="ru-RU" sz="800"/>
        </a:p>
      </dgm:t>
    </dgm:pt>
    <dgm:pt modelId="{27DD0B42-D247-427D-9E7D-24C22CA5BFFF}">
      <dgm:prSet custT="1"/>
      <dgm:spPr>
        <a:xfrm>
          <a:off x="3374305" y="3066814"/>
          <a:ext cx="626270" cy="407075"/>
        </a:xfrm>
      </dgm:spPr>
      <dgm:t>
        <a:bodyPr/>
        <a:lstStyle/>
        <a:p>
          <a:r>
            <a:rPr lang="en-US" sz="800" dirty="0">
              <a:latin typeface="Palatino Linotype"/>
              <a:ea typeface="+mn-ea"/>
              <a:cs typeface="+mn-cs"/>
            </a:rPr>
            <a:t>ASEAN</a:t>
          </a:r>
          <a:endParaRPr lang="ru-RU" sz="800" dirty="0">
            <a:latin typeface="Palatino Linotype"/>
            <a:ea typeface="+mn-ea"/>
            <a:cs typeface="+mn-cs"/>
          </a:endParaRPr>
        </a:p>
      </dgm:t>
    </dgm:pt>
    <dgm:pt modelId="{C702D46B-BF84-484B-9F3B-961C808EC0CE}" type="parTrans" cxnId="{AB76C92F-3E74-4AE2-AF2A-3D1EEF037226}">
      <dgm:prSet/>
      <dgm:spPr/>
      <dgm:t>
        <a:bodyPr/>
        <a:lstStyle/>
        <a:p>
          <a:endParaRPr lang="ru-RU" sz="800"/>
        </a:p>
      </dgm:t>
    </dgm:pt>
    <dgm:pt modelId="{05CBBC56-9C04-474B-9625-1963E6854681}" type="sibTrans" cxnId="{AB76C92F-3E74-4AE2-AF2A-3D1EEF037226}">
      <dgm:prSet/>
      <dgm:spPr>
        <a:xfrm>
          <a:off x="997681" y="205818"/>
          <a:ext cx="3388064" cy="3388064"/>
        </a:xfrm>
      </dgm:spPr>
      <dgm:t>
        <a:bodyPr/>
        <a:lstStyle/>
        <a:p>
          <a:endParaRPr lang="ru-RU" sz="800"/>
        </a:p>
      </dgm:t>
    </dgm:pt>
    <dgm:pt modelId="{27F7AF33-ED1C-4924-A6AA-E3071F1C6746}">
      <dgm:prSet custT="1"/>
      <dgm:spPr>
        <a:xfrm>
          <a:off x="3989698" y="2219797"/>
          <a:ext cx="626270" cy="407075"/>
        </a:xfrm>
      </dgm:spPr>
      <dgm:t>
        <a:bodyPr/>
        <a:lstStyle/>
        <a:p>
          <a:r>
            <a:rPr lang="en-US" sz="800" dirty="0">
              <a:latin typeface="Palatino Linotype"/>
              <a:ea typeface="+mn-ea"/>
              <a:cs typeface="+mn-cs"/>
            </a:rPr>
            <a:t>APEC</a:t>
          </a:r>
          <a:endParaRPr lang="ru-RU" sz="800" dirty="0">
            <a:latin typeface="Palatino Linotype"/>
            <a:ea typeface="+mn-ea"/>
            <a:cs typeface="+mn-cs"/>
          </a:endParaRPr>
        </a:p>
      </dgm:t>
    </dgm:pt>
    <dgm:pt modelId="{1AFFB640-894A-4162-AD4D-414E28351B55}" type="parTrans" cxnId="{F772E4EC-A2CA-4E4F-ADFF-CBB117F240E6}">
      <dgm:prSet/>
      <dgm:spPr/>
      <dgm:t>
        <a:bodyPr/>
        <a:lstStyle/>
        <a:p>
          <a:endParaRPr lang="ru-RU" sz="800"/>
        </a:p>
      </dgm:t>
    </dgm:pt>
    <dgm:pt modelId="{0CE6FDBF-9391-48FB-8091-67A1368239B7}" type="sibTrans" cxnId="{F772E4EC-A2CA-4E4F-ADFF-CBB117F240E6}">
      <dgm:prSet/>
      <dgm:spPr>
        <a:xfrm>
          <a:off x="997681" y="205818"/>
          <a:ext cx="3388064" cy="3388064"/>
        </a:xfrm>
      </dgm:spPr>
      <dgm:t>
        <a:bodyPr/>
        <a:lstStyle/>
        <a:p>
          <a:endParaRPr lang="ru-RU" sz="800"/>
        </a:p>
      </dgm:t>
    </dgm:pt>
    <dgm:pt modelId="{6B601B68-A572-4EC9-A60D-211BB611D3D9}">
      <dgm:prSet custT="1"/>
      <dgm:spPr>
        <a:xfrm>
          <a:off x="3374305" y="325812"/>
          <a:ext cx="626270" cy="407075"/>
        </a:xfrm>
      </dgm:spPr>
      <dgm:t>
        <a:bodyPr/>
        <a:lstStyle/>
        <a:p>
          <a:r>
            <a:rPr lang="en-US" sz="800" dirty="0">
              <a:latin typeface="Palatino Linotype"/>
              <a:ea typeface="+mn-ea"/>
              <a:cs typeface="+mn-cs"/>
            </a:rPr>
            <a:t>WTO</a:t>
          </a:r>
          <a:endParaRPr lang="ru-RU" sz="800" dirty="0">
            <a:latin typeface="Palatino Linotype"/>
            <a:ea typeface="+mn-ea"/>
            <a:cs typeface="+mn-cs"/>
          </a:endParaRPr>
        </a:p>
      </dgm:t>
    </dgm:pt>
    <dgm:pt modelId="{25EFEAF1-2E50-4890-9CA3-0C362FCA9E51}" type="parTrans" cxnId="{1A936D38-AD6D-4CC8-8FAD-5E8ADF2A48F1}">
      <dgm:prSet/>
      <dgm:spPr/>
      <dgm:t>
        <a:bodyPr/>
        <a:lstStyle/>
        <a:p>
          <a:endParaRPr lang="ru-RU" sz="800"/>
        </a:p>
      </dgm:t>
    </dgm:pt>
    <dgm:pt modelId="{36616C10-C3ED-4DAC-90E7-BD617DCD8393}" type="sibTrans" cxnId="{1A936D38-AD6D-4CC8-8FAD-5E8ADF2A48F1}">
      <dgm:prSet/>
      <dgm:spPr>
        <a:xfrm>
          <a:off x="997681" y="205818"/>
          <a:ext cx="3388064" cy="3388064"/>
        </a:xfrm>
      </dgm:spPr>
      <dgm:t>
        <a:bodyPr/>
        <a:lstStyle/>
        <a:p>
          <a:endParaRPr lang="ru-RU" sz="800"/>
        </a:p>
      </dgm:t>
    </dgm:pt>
    <dgm:pt modelId="{B188EAD6-DDE6-4D13-9266-3A516E6D6B84}">
      <dgm:prSet custT="1"/>
      <dgm:spPr>
        <a:xfrm>
          <a:off x="2378578" y="2280"/>
          <a:ext cx="626270" cy="407075"/>
        </a:xfrm>
      </dgm:spPr>
      <dgm:t>
        <a:bodyPr/>
        <a:lstStyle/>
        <a:p>
          <a:r>
            <a:rPr lang="en-US" sz="900" dirty="0">
              <a:latin typeface="Palatino Linotype"/>
              <a:ea typeface="+mn-ea"/>
              <a:cs typeface="+mn-cs"/>
            </a:rPr>
            <a:t>ITU</a:t>
          </a:r>
          <a:endParaRPr lang="ru-RU" sz="900" dirty="0">
            <a:latin typeface="Palatino Linotype"/>
            <a:ea typeface="+mn-ea"/>
            <a:cs typeface="+mn-cs"/>
          </a:endParaRPr>
        </a:p>
      </dgm:t>
    </dgm:pt>
    <dgm:pt modelId="{76A0AA20-CE4F-45E9-A29E-E0CF28801023}" type="parTrans" cxnId="{E32958C1-2398-4F8A-BD40-E7A02F76C15E}">
      <dgm:prSet/>
      <dgm:spPr/>
      <dgm:t>
        <a:bodyPr/>
        <a:lstStyle/>
        <a:p>
          <a:endParaRPr lang="ru-RU" sz="800"/>
        </a:p>
      </dgm:t>
    </dgm:pt>
    <dgm:pt modelId="{CD125655-55A3-4B51-BC3C-C7E8BCDAA0EA}" type="sibTrans" cxnId="{E32958C1-2398-4F8A-BD40-E7A02F76C15E}">
      <dgm:prSet/>
      <dgm:spPr>
        <a:xfrm>
          <a:off x="997681" y="205818"/>
          <a:ext cx="3388064" cy="3388064"/>
        </a:xfrm>
      </dgm:spPr>
      <dgm:t>
        <a:bodyPr/>
        <a:lstStyle/>
        <a:p>
          <a:endParaRPr lang="ru-RU" sz="800"/>
        </a:p>
      </dgm:t>
    </dgm:pt>
    <dgm:pt modelId="{826D58F7-38D7-4F1E-A7A2-52C8A066F8CE}" type="pres">
      <dgm:prSet presAssocID="{F09C7932-CF29-46F4-BE29-9CCF1CD2C8EE}" presName="cycle" presStyleCnt="0">
        <dgm:presLayoutVars>
          <dgm:dir/>
          <dgm:resizeHandles val="exact"/>
        </dgm:presLayoutVars>
      </dgm:prSet>
      <dgm:spPr/>
    </dgm:pt>
    <dgm:pt modelId="{8253EFF8-3115-4B48-AEC6-C5E299F2573A}" type="pres">
      <dgm:prSet presAssocID="{B188EAD6-DDE6-4D13-9266-3A516E6D6B84}" presName="node" presStyleLbl="node1" presStyleIdx="0" presStyleCnt="10">
        <dgm:presLayoutVars>
          <dgm:bulletEnabled val="1"/>
        </dgm:presLayoutVars>
      </dgm:prSet>
      <dgm:spPr>
        <a:prstGeom prst="roundRect">
          <a:avLst/>
        </a:prstGeom>
      </dgm:spPr>
    </dgm:pt>
    <dgm:pt modelId="{C15E97F4-A1DA-4588-806F-B42F9614BA4D}" type="pres">
      <dgm:prSet presAssocID="{B188EAD6-DDE6-4D13-9266-3A516E6D6B84}" presName="spNode" presStyleCnt="0"/>
      <dgm:spPr/>
    </dgm:pt>
    <dgm:pt modelId="{EB14323A-670F-49B7-9225-79A0EAA5E927}" type="pres">
      <dgm:prSet presAssocID="{CD125655-55A3-4B51-BC3C-C7E8BCDAA0EA}" presName="sibTrans" presStyleLbl="sibTrans1D1" presStyleIdx="0" presStyleCnt="10"/>
      <dgm:spPr>
        <a:custGeom>
          <a:avLst/>
          <a:gdLst/>
          <a:ahLst/>
          <a:cxnLst/>
          <a:rect l="0" t="0" r="0" b="0"/>
          <a:pathLst>
            <a:path>
              <a:moveTo>
                <a:pt x="2010967" y="29911"/>
              </a:moveTo>
              <a:arcTo wR="1694032" hR="1694032" stAng="16846978" swAng="770896"/>
            </a:path>
          </a:pathLst>
        </a:custGeom>
      </dgm:spPr>
    </dgm:pt>
    <dgm:pt modelId="{8A39137D-6962-4142-879B-6E29E5CB8947}" type="pres">
      <dgm:prSet presAssocID="{6B601B68-A572-4EC9-A60D-211BB611D3D9}" presName="node" presStyleLbl="node1" presStyleIdx="1" presStyleCnt="10">
        <dgm:presLayoutVars>
          <dgm:bulletEnabled val="1"/>
        </dgm:presLayoutVars>
      </dgm:prSet>
      <dgm:spPr>
        <a:prstGeom prst="roundRect">
          <a:avLst/>
        </a:prstGeom>
      </dgm:spPr>
    </dgm:pt>
    <dgm:pt modelId="{1AA7BB4B-3E11-40D6-8C18-365A5305A27A}" type="pres">
      <dgm:prSet presAssocID="{6B601B68-A572-4EC9-A60D-211BB611D3D9}" presName="spNode" presStyleCnt="0"/>
      <dgm:spPr/>
    </dgm:pt>
    <dgm:pt modelId="{8BAA8505-AC3C-49DE-810F-057DE2E270A1}" type="pres">
      <dgm:prSet presAssocID="{36616C10-C3ED-4DAC-90E7-BD617DCD8393}" presName="sibTrans" presStyleLbl="sibTrans1D1" presStyleIdx="1" presStyleCnt="10"/>
      <dgm:spPr>
        <a:custGeom>
          <a:avLst/>
          <a:gdLst/>
          <a:ahLst/>
          <a:cxnLst/>
          <a:rect l="0" t="0" r="0" b="0"/>
          <a:pathLst>
            <a:path>
              <a:moveTo>
                <a:pt x="2925685" y="530943"/>
              </a:moveTo>
              <a:arcTo wR="1694032" hR="1694032" stAng="18998400" swAng="1065887"/>
            </a:path>
          </a:pathLst>
        </a:custGeom>
      </dgm:spPr>
    </dgm:pt>
    <dgm:pt modelId="{A7FC0501-18FB-43F0-AF8D-751D04E2C7DA}" type="pres">
      <dgm:prSet presAssocID="{B44C1DDF-3EB7-4D68-AF43-B72774FFD4B4}" presName="node" presStyleLbl="node1" presStyleIdx="2" presStyleCnt="10">
        <dgm:presLayoutVars>
          <dgm:bulletEnabled val="1"/>
        </dgm:presLayoutVars>
      </dgm:prSet>
      <dgm:spPr>
        <a:prstGeom prst="roundRect">
          <a:avLst/>
        </a:prstGeom>
      </dgm:spPr>
    </dgm:pt>
    <dgm:pt modelId="{FF83FDBE-AE72-45D0-9F5A-D12F4BA84DAB}" type="pres">
      <dgm:prSet presAssocID="{B44C1DDF-3EB7-4D68-AF43-B72774FFD4B4}" presName="spNode" presStyleCnt="0"/>
      <dgm:spPr/>
    </dgm:pt>
    <dgm:pt modelId="{1CCD0C46-729F-4733-91FD-EF578BF55A40}" type="pres">
      <dgm:prSet presAssocID="{8D7EC586-B562-49BD-AFAD-35BD810A0970}" presName="sibTrans" presStyleLbl="sibTrans1D1" presStyleIdx="2" presStyleCnt="10"/>
      <dgm:spPr>
        <a:custGeom>
          <a:avLst/>
          <a:gdLst/>
          <a:ahLst/>
          <a:cxnLst/>
          <a:rect l="0" t="0" r="0" b="0"/>
          <a:pathLst>
            <a:path>
              <a:moveTo>
                <a:pt x="3358773" y="1380371"/>
              </a:moveTo>
              <a:arcTo wR="1694032" hR="1694032" stAng="20959785" swAng="1280430"/>
            </a:path>
          </a:pathLst>
        </a:custGeom>
      </dgm:spPr>
    </dgm:pt>
    <dgm:pt modelId="{0B7B0698-208F-4283-91D1-CE3A7E0397B7}" type="pres">
      <dgm:prSet presAssocID="{27F7AF33-ED1C-4924-A6AA-E3071F1C6746}" presName="node" presStyleLbl="node1" presStyleIdx="3" presStyleCnt="10">
        <dgm:presLayoutVars>
          <dgm:bulletEnabled val="1"/>
        </dgm:presLayoutVars>
      </dgm:prSet>
      <dgm:spPr>
        <a:prstGeom prst="roundRect">
          <a:avLst/>
        </a:prstGeom>
      </dgm:spPr>
    </dgm:pt>
    <dgm:pt modelId="{5A266F46-B101-4E9E-9277-AD47779B6B95}" type="pres">
      <dgm:prSet presAssocID="{27F7AF33-ED1C-4924-A6AA-E3071F1C6746}" presName="spNode" presStyleCnt="0"/>
      <dgm:spPr/>
    </dgm:pt>
    <dgm:pt modelId="{75348F28-1010-4C04-A868-87A5B1C95D35}" type="pres">
      <dgm:prSet presAssocID="{0CE6FDBF-9391-48FB-8091-67A1368239B7}" presName="sibTrans" presStyleLbl="sibTrans1D1" presStyleIdx="3" presStyleCnt="10"/>
      <dgm:spPr>
        <a:custGeom>
          <a:avLst/>
          <a:gdLst/>
          <a:ahLst/>
          <a:cxnLst/>
          <a:rect l="0" t="0" r="0" b="0"/>
          <a:pathLst>
            <a:path>
              <a:moveTo>
                <a:pt x="3221827" y="2425871"/>
              </a:moveTo>
              <a:arcTo wR="1694032" hR="1694032" stAng="1535712" swAng="1065887"/>
            </a:path>
          </a:pathLst>
        </a:custGeom>
      </dgm:spPr>
    </dgm:pt>
    <dgm:pt modelId="{7A7A49A9-D044-40EA-9D26-1B1F891186A8}" type="pres">
      <dgm:prSet presAssocID="{27DD0B42-D247-427D-9E7D-24C22CA5BFFF}" presName="node" presStyleLbl="node1" presStyleIdx="4" presStyleCnt="10">
        <dgm:presLayoutVars>
          <dgm:bulletEnabled val="1"/>
        </dgm:presLayoutVars>
      </dgm:prSet>
      <dgm:spPr>
        <a:prstGeom prst="roundRect">
          <a:avLst/>
        </a:prstGeom>
      </dgm:spPr>
    </dgm:pt>
    <dgm:pt modelId="{52B40736-2E73-4218-9FB7-BDF5968F089A}" type="pres">
      <dgm:prSet presAssocID="{27DD0B42-D247-427D-9E7D-24C22CA5BFFF}" presName="spNode" presStyleCnt="0"/>
      <dgm:spPr/>
    </dgm:pt>
    <dgm:pt modelId="{1CE53C96-F48D-48FD-B9EB-EB0E6E5FE45C}" type="pres">
      <dgm:prSet presAssocID="{05CBBC56-9C04-474B-9625-1963E6854681}" presName="sibTrans" presStyleLbl="sibTrans1D1" presStyleIdx="4" presStyleCnt="10"/>
      <dgm:spPr>
        <a:custGeom>
          <a:avLst/>
          <a:gdLst/>
          <a:ahLst/>
          <a:cxnLst/>
          <a:rect l="0" t="0" r="0" b="0"/>
          <a:pathLst>
            <a:path>
              <a:moveTo>
                <a:pt x="2373082" y="3246010"/>
              </a:moveTo>
              <a:arcTo wR="1694032" hR="1694032" stAng="3982126" swAng="770896"/>
            </a:path>
          </a:pathLst>
        </a:custGeom>
      </dgm:spPr>
    </dgm:pt>
    <dgm:pt modelId="{31CF94C8-F4D7-478A-85E3-56749B217070}" type="pres">
      <dgm:prSet presAssocID="{E6AB7037-8862-416D-8C12-FF9D4953C87E}" presName="node" presStyleLbl="node1" presStyleIdx="5" presStyleCnt="10">
        <dgm:presLayoutVars>
          <dgm:bulletEnabled val="1"/>
        </dgm:presLayoutVars>
      </dgm:prSet>
      <dgm:spPr>
        <a:prstGeom prst="roundRect">
          <a:avLst/>
        </a:prstGeom>
      </dgm:spPr>
    </dgm:pt>
    <dgm:pt modelId="{5296A1C4-BC02-4CF9-A33E-531F452EAA40}" type="pres">
      <dgm:prSet presAssocID="{E6AB7037-8862-416D-8C12-FF9D4953C87E}" presName="spNode" presStyleCnt="0"/>
      <dgm:spPr/>
    </dgm:pt>
    <dgm:pt modelId="{E152AFD5-5CB2-4E4C-8828-BBA23E1D08BD}" type="pres">
      <dgm:prSet presAssocID="{1D9D6E10-9EFD-4F80-AB83-6E981AB55FBA}" presName="sibTrans" presStyleLbl="sibTrans1D1" presStyleIdx="5" presStyleCnt="10"/>
      <dgm:spPr>
        <a:custGeom>
          <a:avLst/>
          <a:gdLst/>
          <a:ahLst/>
          <a:cxnLst/>
          <a:rect l="0" t="0" r="0" b="0"/>
          <a:pathLst>
            <a:path>
              <a:moveTo>
                <a:pt x="1377097" y="3358153"/>
              </a:moveTo>
              <a:arcTo wR="1694032" hR="1694032" stAng="6046978" swAng="770896"/>
            </a:path>
          </a:pathLst>
        </a:custGeom>
      </dgm:spPr>
    </dgm:pt>
    <dgm:pt modelId="{D8E139C2-0BD2-47E9-B12A-33DE50BA11FA}" type="pres">
      <dgm:prSet presAssocID="{3A9F53D6-C519-4BD2-AC72-10FF5CC8E065}" presName="node" presStyleLbl="node1" presStyleIdx="6" presStyleCnt="10">
        <dgm:presLayoutVars>
          <dgm:bulletEnabled val="1"/>
        </dgm:presLayoutVars>
      </dgm:prSet>
      <dgm:spPr>
        <a:prstGeom prst="roundRect">
          <a:avLst/>
        </a:prstGeom>
      </dgm:spPr>
    </dgm:pt>
    <dgm:pt modelId="{EC72085D-89BC-4555-BC8A-6AA412010413}" type="pres">
      <dgm:prSet presAssocID="{3A9F53D6-C519-4BD2-AC72-10FF5CC8E065}" presName="spNode" presStyleCnt="0"/>
      <dgm:spPr/>
    </dgm:pt>
    <dgm:pt modelId="{8DB970E1-7D87-47B8-846D-32B8C8388ACD}" type="pres">
      <dgm:prSet presAssocID="{5DFFC137-F869-4758-B5AB-97A4F5BF89D7}" presName="sibTrans" presStyleLbl="sibTrans1D1" presStyleIdx="6" presStyleCnt="10"/>
      <dgm:spPr>
        <a:custGeom>
          <a:avLst/>
          <a:gdLst/>
          <a:ahLst/>
          <a:cxnLst/>
          <a:rect l="0" t="0" r="0" b="0"/>
          <a:pathLst>
            <a:path>
              <a:moveTo>
                <a:pt x="462378" y="2857121"/>
              </a:moveTo>
              <a:arcTo wR="1694032" hR="1694032" stAng="8198400" swAng="1065887"/>
            </a:path>
          </a:pathLst>
        </a:custGeom>
      </dgm:spPr>
    </dgm:pt>
    <dgm:pt modelId="{931985E7-46DE-4CA8-887A-DB4AB85BDFC5}" type="pres">
      <dgm:prSet presAssocID="{7DF638A4-1578-4E9F-9CBB-039F2E86F995}" presName="node" presStyleLbl="node1" presStyleIdx="7" presStyleCnt="10" custScaleX="107966">
        <dgm:presLayoutVars>
          <dgm:bulletEnabled val="1"/>
        </dgm:presLayoutVars>
      </dgm:prSet>
      <dgm:spPr>
        <a:prstGeom prst="roundRect">
          <a:avLst/>
        </a:prstGeom>
      </dgm:spPr>
    </dgm:pt>
    <dgm:pt modelId="{9A43119E-97A7-45AA-87F4-000AD734056F}" type="pres">
      <dgm:prSet presAssocID="{7DF638A4-1578-4E9F-9CBB-039F2E86F995}" presName="spNode" presStyleCnt="0"/>
      <dgm:spPr/>
    </dgm:pt>
    <dgm:pt modelId="{24295041-A308-4278-BE7D-B8DB7A9188C4}" type="pres">
      <dgm:prSet presAssocID="{075C1993-AB76-45F5-B4C2-3DE9D918FECE}" presName="sibTrans" presStyleLbl="sibTrans1D1" presStyleIdx="7" presStyleCnt="10"/>
      <dgm:spPr>
        <a:custGeom>
          <a:avLst/>
          <a:gdLst/>
          <a:ahLst/>
          <a:cxnLst/>
          <a:rect l="0" t="0" r="0" b="0"/>
          <a:pathLst>
            <a:path>
              <a:moveTo>
                <a:pt x="29291" y="2007693"/>
              </a:moveTo>
              <a:arcTo wR="1694032" hR="1694032" stAng="10159785" swAng="1280430"/>
            </a:path>
          </a:pathLst>
        </a:custGeom>
      </dgm:spPr>
    </dgm:pt>
    <dgm:pt modelId="{EACC4768-CBCD-4E12-A134-86961FFEF825}" type="pres">
      <dgm:prSet presAssocID="{207F237F-0E15-4B42-B942-C8F358525061}" presName="node" presStyleLbl="node1" presStyleIdx="8" presStyleCnt="10">
        <dgm:presLayoutVars>
          <dgm:bulletEnabled val="1"/>
        </dgm:presLayoutVars>
      </dgm:prSet>
      <dgm:spPr>
        <a:prstGeom prst="roundRect">
          <a:avLst/>
        </a:prstGeom>
      </dgm:spPr>
    </dgm:pt>
    <dgm:pt modelId="{09E028BF-C5DD-42F3-ACD3-6A70C26C5617}" type="pres">
      <dgm:prSet presAssocID="{207F237F-0E15-4B42-B942-C8F358525061}" presName="spNode" presStyleCnt="0"/>
      <dgm:spPr/>
    </dgm:pt>
    <dgm:pt modelId="{01385F96-14A4-4EA2-8DD2-C078C722D7A9}" type="pres">
      <dgm:prSet presAssocID="{B1FE59FD-A2BC-4892-8B6B-6214DEB8E313}" presName="sibTrans" presStyleLbl="sibTrans1D1" presStyleIdx="8" presStyleCnt="10"/>
      <dgm:spPr>
        <a:custGeom>
          <a:avLst/>
          <a:gdLst/>
          <a:ahLst/>
          <a:cxnLst/>
          <a:rect l="0" t="0" r="0" b="0"/>
          <a:pathLst>
            <a:path>
              <a:moveTo>
                <a:pt x="166237" y="962192"/>
              </a:moveTo>
              <a:arcTo wR="1694032" hR="1694032" stAng="12335712" swAng="1065887"/>
            </a:path>
          </a:pathLst>
        </a:custGeom>
      </dgm:spPr>
    </dgm:pt>
    <dgm:pt modelId="{B18D862A-D8D9-4130-AF85-D0E673FB6467}" type="pres">
      <dgm:prSet presAssocID="{5ACC24EE-6175-4BCF-A17B-DBB12284DDA2}" presName="node" presStyleLbl="node1" presStyleIdx="9" presStyleCnt="10">
        <dgm:presLayoutVars>
          <dgm:bulletEnabled val="1"/>
        </dgm:presLayoutVars>
      </dgm:prSet>
      <dgm:spPr>
        <a:prstGeom prst="roundRect">
          <a:avLst/>
        </a:prstGeom>
      </dgm:spPr>
    </dgm:pt>
    <dgm:pt modelId="{60E6889A-9E5A-4C94-B5DD-DB14E838D00E}" type="pres">
      <dgm:prSet presAssocID="{5ACC24EE-6175-4BCF-A17B-DBB12284DDA2}" presName="spNode" presStyleCnt="0"/>
      <dgm:spPr/>
    </dgm:pt>
    <dgm:pt modelId="{B048E67F-F6C1-4012-9C52-9998FEBBE726}" type="pres">
      <dgm:prSet presAssocID="{5C6A703C-2929-4F6A-87B0-229ABB5EC463}" presName="sibTrans" presStyleLbl="sibTrans1D1" presStyleIdx="9" presStyleCnt="10"/>
      <dgm:spPr>
        <a:custGeom>
          <a:avLst/>
          <a:gdLst/>
          <a:ahLst/>
          <a:cxnLst/>
          <a:rect l="0" t="0" r="0" b="0"/>
          <a:pathLst>
            <a:path>
              <a:moveTo>
                <a:pt x="1014981" y="142054"/>
              </a:moveTo>
              <a:arcTo wR="1694032" hR="1694032" stAng="14782126" swAng="770896"/>
            </a:path>
          </a:pathLst>
        </a:custGeom>
      </dgm:spPr>
    </dgm:pt>
  </dgm:ptLst>
  <dgm:cxnLst>
    <dgm:cxn modelId="{4B373E04-0100-459B-8FE5-6DD95D263B6C}" type="presOf" srcId="{5ACC24EE-6175-4BCF-A17B-DBB12284DDA2}" destId="{B18D862A-D8D9-4130-AF85-D0E673FB6467}" srcOrd="0" destOrd="0" presId="urn:microsoft.com/office/officeart/2005/8/layout/cycle6"/>
    <dgm:cxn modelId="{46288406-67C8-4E98-BA55-9E43DD854299}" srcId="{F09C7932-CF29-46F4-BE29-9CCF1CD2C8EE}" destId="{207F237F-0E15-4B42-B942-C8F358525061}" srcOrd="8" destOrd="0" parTransId="{4D30E867-1A92-426A-B42C-405085BD0EC1}" sibTransId="{B1FE59FD-A2BC-4892-8B6B-6214DEB8E313}"/>
    <dgm:cxn modelId="{D642AB07-D9EA-4718-9669-64128D8DF30D}" type="presOf" srcId="{36616C10-C3ED-4DAC-90E7-BD617DCD8393}" destId="{8BAA8505-AC3C-49DE-810F-057DE2E270A1}" srcOrd="0" destOrd="0" presId="urn:microsoft.com/office/officeart/2005/8/layout/cycle6"/>
    <dgm:cxn modelId="{2E101F17-1DCE-4981-93AD-D9968C344342}" type="presOf" srcId="{B188EAD6-DDE6-4D13-9266-3A516E6D6B84}" destId="{8253EFF8-3115-4B48-AEC6-C5E299F2573A}" srcOrd="0" destOrd="0" presId="urn:microsoft.com/office/officeart/2005/8/layout/cycle6"/>
    <dgm:cxn modelId="{DCDB7C28-228C-4838-B2DC-6E17AC67B532}" type="presOf" srcId="{5C6A703C-2929-4F6A-87B0-229ABB5EC463}" destId="{B048E67F-F6C1-4012-9C52-9998FEBBE726}" srcOrd="0" destOrd="0" presId="urn:microsoft.com/office/officeart/2005/8/layout/cycle6"/>
    <dgm:cxn modelId="{AB76C92F-3E74-4AE2-AF2A-3D1EEF037226}" srcId="{F09C7932-CF29-46F4-BE29-9CCF1CD2C8EE}" destId="{27DD0B42-D247-427D-9E7D-24C22CA5BFFF}" srcOrd="4" destOrd="0" parTransId="{C702D46B-BF84-484B-9F3B-961C808EC0CE}" sibTransId="{05CBBC56-9C04-474B-9625-1963E6854681}"/>
    <dgm:cxn modelId="{60C54130-2A2D-40E2-A2BF-DCB1FAC0AB29}" type="presOf" srcId="{7DF638A4-1578-4E9F-9CBB-039F2E86F995}" destId="{931985E7-46DE-4CA8-887A-DB4AB85BDFC5}" srcOrd="0" destOrd="0" presId="urn:microsoft.com/office/officeart/2005/8/layout/cycle6"/>
    <dgm:cxn modelId="{1A936D38-AD6D-4CC8-8FAD-5E8ADF2A48F1}" srcId="{F09C7932-CF29-46F4-BE29-9CCF1CD2C8EE}" destId="{6B601B68-A572-4EC9-A60D-211BB611D3D9}" srcOrd="1" destOrd="0" parTransId="{25EFEAF1-2E50-4890-9CA3-0C362FCA9E51}" sibTransId="{36616C10-C3ED-4DAC-90E7-BD617DCD8393}"/>
    <dgm:cxn modelId="{7F06AC3E-0355-4101-A0E8-DF7A2C64FF73}" type="presOf" srcId="{075C1993-AB76-45F5-B4C2-3DE9D918FECE}" destId="{24295041-A308-4278-BE7D-B8DB7A9188C4}" srcOrd="0" destOrd="0" presId="urn:microsoft.com/office/officeart/2005/8/layout/cycle6"/>
    <dgm:cxn modelId="{DF23BD48-BF6E-4E5C-A43E-9ABC45CF8B10}" srcId="{F09C7932-CF29-46F4-BE29-9CCF1CD2C8EE}" destId="{7DF638A4-1578-4E9F-9CBB-039F2E86F995}" srcOrd="7" destOrd="0" parTransId="{BA8481BD-A345-46C4-9CF3-B8D1C05859BA}" sibTransId="{075C1993-AB76-45F5-B4C2-3DE9D918FECE}"/>
    <dgm:cxn modelId="{A4DC684C-159B-42C0-A91B-196963A5E638}" type="presOf" srcId="{0CE6FDBF-9391-48FB-8091-67A1368239B7}" destId="{75348F28-1010-4C04-A868-87A5B1C95D35}" srcOrd="0" destOrd="0" presId="urn:microsoft.com/office/officeart/2005/8/layout/cycle6"/>
    <dgm:cxn modelId="{F1CA834C-B0F3-4959-B62F-1B2543884C7C}" type="presOf" srcId="{8D7EC586-B562-49BD-AFAD-35BD810A0970}" destId="{1CCD0C46-729F-4733-91FD-EF578BF55A40}" srcOrd="0" destOrd="0" presId="urn:microsoft.com/office/officeart/2005/8/layout/cycle6"/>
    <dgm:cxn modelId="{CA45A34C-43F3-4FE1-AAA4-1BCF88F25226}" srcId="{F09C7932-CF29-46F4-BE29-9CCF1CD2C8EE}" destId="{B44C1DDF-3EB7-4D68-AF43-B72774FFD4B4}" srcOrd="2" destOrd="0" parTransId="{2501966E-A60F-4489-B075-3DA1F72ECFB3}" sibTransId="{8D7EC586-B562-49BD-AFAD-35BD810A0970}"/>
    <dgm:cxn modelId="{81879C4D-8AA2-4155-B624-ECD1BFE0DC61}" type="presOf" srcId="{E6AB7037-8862-416D-8C12-FF9D4953C87E}" destId="{31CF94C8-F4D7-478A-85E3-56749B217070}" srcOrd="0" destOrd="0" presId="urn:microsoft.com/office/officeart/2005/8/layout/cycle6"/>
    <dgm:cxn modelId="{D8A23370-FF78-4A0D-8796-9DE4EEAE73C0}" srcId="{F09C7932-CF29-46F4-BE29-9CCF1CD2C8EE}" destId="{3A9F53D6-C519-4BD2-AC72-10FF5CC8E065}" srcOrd="6" destOrd="0" parTransId="{D26187C4-2B5A-499A-B8E7-EF58F28CD21B}" sibTransId="{5DFFC137-F869-4758-B5AB-97A4F5BF89D7}"/>
    <dgm:cxn modelId="{CE7C0D74-ECDB-44F2-A894-E5029E5F0695}" type="presOf" srcId="{B1FE59FD-A2BC-4892-8B6B-6214DEB8E313}" destId="{01385F96-14A4-4EA2-8DD2-C078C722D7A9}" srcOrd="0" destOrd="0" presId="urn:microsoft.com/office/officeart/2005/8/layout/cycle6"/>
    <dgm:cxn modelId="{A46ABF82-0BD7-4A6D-8345-01187F1EF5B9}" type="presOf" srcId="{F09C7932-CF29-46F4-BE29-9CCF1CD2C8EE}" destId="{826D58F7-38D7-4F1E-A7A2-52C8A066F8CE}" srcOrd="0" destOrd="0" presId="urn:microsoft.com/office/officeart/2005/8/layout/cycle6"/>
    <dgm:cxn modelId="{D83AB18D-F74C-40AC-AF0B-3E2B3786324E}" type="presOf" srcId="{05CBBC56-9C04-474B-9625-1963E6854681}" destId="{1CE53C96-F48D-48FD-B9EB-EB0E6E5FE45C}" srcOrd="0" destOrd="0" presId="urn:microsoft.com/office/officeart/2005/8/layout/cycle6"/>
    <dgm:cxn modelId="{CA853491-092D-44EE-9D69-09F03ED0E562}" type="presOf" srcId="{207F237F-0E15-4B42-B942-C8F358525061}" destId="{EACC4768-CBCD-4E12-A134-86961FFEF825}" srcOrd="0" destOrd="0" presId="urn:microsoft.com/office/officeart/2005/8/layout/cycle6"/>
    <dgm:cxn modelId="{1FD34795-5DD6-4073-81A0-1853AD71707C}" type="presOf" srcId="{3A9F53D6-C519-4BD2-AC72-10FF5CC8E065}" destId="{D8E139C2-0BD2-47E9-B12A-33DE50BA11FA}" srcOrd="0" destOrd="0" presId="urn:microsoft.com/office/officeart/2005/8/layout/cycle6"/>
    <dgm:cxn modelId="{9D2D9CB2-FD4D-4F75-B7D6-224D29F178D8}" type="presOf" srcId="{27DD0B42-D247-427D-9E7D-24C22CA5BFFF}" destId="{7A7A49A9-D044-40EA-9D26-1B1F891186A8}" srcOrd="0" destOrd="0" presId="urn:microsoft.com/office/officeart/2005/8/layout/cycle6"/>
    <dgm:cxn modelId="{E32958C1-2398-4F8A-BD40-E7A02F76C15E}" srcId="{F09C7932-CF29-46F4-BE29-9CCF1CD2C8EE}" destId="{B188EAD6-DDE6-4D13-9266-3A516E6D6B84}" srcOrd="0" destOrd="0" parTransId="{76A0AA20-CE4F-45E9-A29E-E0CF28801023}" sibTransId="{CD125655-55A3-4B51-BC3C-C7E8BCDAA0EA}"/>
    <dgm:cxn modelId="{89A1B2C2-F0B6-4237-8CB7-AD4FA435CC9A}" type="presOf" srcId="{CD125655-55A3-4B51-BC3C-C7E8BCDAA0EA}" destId="{EB14323A-670F-49B7-9225-79A0EAA5E927}" srcOrd="0" destOrd="0" presId="urn:microsoft.com/office/officeart/2005/8/layout/cycle6"/>
    <dgm:cxn modelId="{E46EC2C9-1FEF-43C8-A22D-23B9749191C4}" type="presOf" srcId="{1D9D6E10-9EFD-4F80-AB83-6E981AB55FBA}" destId="{E152AFD5-5CB2-4E4C-8828-BBA23E1D08BD}" srcOrd="0" destOrd="0" presId="urn:microsoft.com/office/officeart/2005/8/layout/cycle6"/>
    <dgm:cxn modelId="{E5CE17CD-6E14-4C37-A7FB-4EA6B9C306F6}" srcId="{F09C7932-CF29-46F4-BE29-9CCF1CD2C8EE}" destId="{E6AB7037-8862-416D-8C12-FF9D4953C87E}" srcOrd="5" destOrd="0" parTransId="{E8357767-7FE8-4516-9976-8A2F45626B59}" sibTransId="{1D9D6E10-9EFD-4F80-AB83-6E981AB55FBA}"/>
    <dgm:cxn modelId="{005D23D3-5662-41C0-B2D6-A525A193A8D0}" type="presOf" srcId="{B44C1DDF-3EB7-4D68-AF43-B72774FFD4B4}" destId="{A7FC0501-18FB-43F0-AF8D-751D04E2C7DA}" srcOrd="0" destOrd="0" presId="urn:microsoft.com/office/officeart/2005/8/layout/cycle6"/>
    <dgm:cxn modelId="{FB3FF0D4-E5B0-48A3-BD8B-CE9758A1C66E}" srcId="{F09C7932-CF29-46F4-BE29-9CCF1CD2C8EE}" destId="{5ACC24EE-6175-4BCF-A17B-DBB12284DDA2}" srcOrd="9" destOrd="0" parTransId="{8BB5A009-7BDD-4FCE-B048-A8752DFC1605}" sibTransId="{5C6A703C-2929-4F6A-87B0-229ABB5EC463}"/>
    <dgm:cxn modelId="{F94F0DE5-0420-4B12-8F78-2B04468DA124}" type="presOf" srcId="{27F7AF33-ED1C-4924-A6AA-E3071F1C6746}" destId="{0B7B0698-208F-4283-91D1-CE3A7E0397B7}" srcOrd="0" destOrd="0" presId="urn:microsoft.com/office/officeart/2005/8/layout/cycle6"/>
    <dgm:cxn modelId="{CA4E2DE6-24D4-4613-AFB7-299AE3F4FBB9}" type="presOf" srcId="{5DFFC137-F869-4758-B5AB-97A4F5BF89D7}" destId="{8DB970E1-7D87-47B8-846D-32B8C8388ACD}" srcOrd="0" destOrd="0" presId="urn:microsoft.com/office/officeart/2005/8/layout/cycle6"/>
    <dgm:cxn modelId="{F772E4EC-A2CA-4E4F-ADFF-CBB117F240E6}" srcId="{F09C7932-CF29-46F4-BE29-9CCF1CD2C8EE}" destId="{27F7AF33-ED1C-4924-A6AA-E3071F1C6746}" srcOrd="3" destOrd="0" parTransId="{1AFFB640-894A-4162-AD4D-414E28351B55}" sibTransId="{0CE6FDBF-9391-48FB-8091-67A1368239B7}"/>
    <dgm:cxn modelId="{A2059CEE-E92D-4010-A431-542C9CC2A6F2}" type="presOf" srcId="{6B601B68-A572-4EC9-A60D-211BB611D3D9}" destId="{8A39137D-6962-4142-879B-6E29E5CB8947}" srcOrd="0" destOrd="0" presId="urn:microsoft.com/office/officeart/2005/8/layout/cycle6"/>
    <dgm:cxn modelId="{93E9F124-8116-4D64-BB17-8CF0F648BE33}" type="presParOf" srcId="{826D58F7-38D7-4F1E-A7A2-52C8A066F8CE}" destId="{8253EFF8-3115-4B48-AEC6-C5E299F2573A}" srcOrd="0" destOrd="0" presId="urn:microsoft.com/office/officeart/2005/8/layout/cycle6"/>
    <dgm:cxn modelId="{FBA9946C-6A67-434C-8108-87CB64C77DB1}" type="presParOf" srcId="{826D58F7-38D7-4F1E-A7A2-52C8A066F8CE}" destId="{C15E97F4-A1DA-4588-806F-B42F9614BA4D}" srcOrd="1" destOrd="0" presId="urn:microsoft.com/office/officeart/2005/8/layout/cycle6"/>
    <dgm:cxn modelId="{CB77531C-75C7-4B2D-95DF-F84517081CFB}" type="presParOf" srcId="{826D58F7-38D7-4F1E-A7A2-52C8A066F8CE}" destId="{EB14323A-670F-49B7-9225-79A0EAA5E927}" srcOrd="2" destOrd="0" presId="urn:microsoft.com/office/officeart/2005/8/layout/cycle6"/>
    <dgm:cxn modelId="{1D9DB5AB-E61C-4D05-BB9F-C8F4703243E1}" type="presParOf" srcId="{826D58F7-38D7-4F1E-A7A2-52C8A066F8CE}" destId="{8A39137D-6962-4142-879B-6E29E5CB8947}" srcOrd="3" destOrd="0" presId="urn:microsoft.com/office/officeart/2005/8/layout/cycle6"/>
    <dgm:cxn modelId="{B80567AF-844B-4206-8993-EAD53CD8FFC6}" type="presParOf" srcId="{826D58F7-38D7-4F1E-A7A2-52C8A066F8CE}" destId="{1AA7BB4B-3E11-40D6-8C18-365A5305A27A}" srcOrd="4" destOrd="0" presId="urn:microsoft.com/office/officeart/2005/8/layout/cycle6"/>
    <dgm:cxn modelId="{6B9B108B-BC50-4C41-897F-F9F5215824CD}" type="presParOf" srcId="{826D58F7-38D7-4F1E-A7A2-52C8A066F8CE}" destId="{8BAA8505-AC3C-49DE-810F-057DE2E270A1}" srcOrd="5" destOrd="0" presId="urn:microsoft.com/office/officeart/2005/8/layout/cycle6"/>
    <dgm:cxn modelId="{91D6F647-298E-455D-AC6B-047B42925DD5}" type="presParOf" srcId="{826D58F7-38D7-4F1E-A7A2-52C8A066F8CE}" destId="{A7FC0501-18FB-43F0-AF8D-751D04E2C7DA}" srcOrd="6" destOrd="0" presId="urn:microsoft.com/office/officeart/2005/8/layout/cycle6"/>
    <dgm:cxn modelId="{3DA0CCA2-5782-4E38-AFC4-76967F42C64B}" type="presParOf" srcId="{826D58F7-38D7-4F1E-A7A2-52C8A066F8CE}" destId="{FF83FDBE-AE72-45D0-9F5A-D12F4BA84DAB}" srcOrd="7" destOrd="0" presId="urn:microsoft.com/office/officeart/2005/8/layout/cycle6"/>
    <dgm:cxn modelId="{42B8941E-68C5-4571-860A-B25EFD1025E7}" type="presParOf" srcId="{826D58F7-38D7-4F1E-A7A2-52C8A066F8CE}" destId="{1CCD0C46-729F-4733-91FD-EF578BF55A40}" srcOrd="8" destOrd="0" presId="urn:microsoft.com/office/officeart/2005/8/layout/cycle6"/>
    <dgm:cxn modelId="{4D415BEB-7A1D-425C-BC50-169D2B2B1005}" type="presParOf" srcId="{826D58F7-38D7-4F1E-A7A2-52C8A066F8CE}" destId="{0B7B0698-208F-4283-91D1-CE3A7E0397B7}" srcOrd="9" destOrd="0" presId="urn:microsoft.com/office/officeart/2005/8/layout/cycle6"/>
    <dgm:cxn modelId="{9EC24852-9449-4386-87B7-175A6BED15FA}" type="presParOf" srcId="{826D58F7-38D7-4F1E-A7A2-52C8A066F8CE}" destId="{5A266F46-B101-4E9E-9277-AD47779B6B95}" srcOrd="10" destOrd="0" presId="urn:microsoft.com/office/officeart/2005/8/layout/cycle6"/>
    <dgm:cxn modelId="{D1F7D7FC-94F3-4942-B19C-3D3D385AFCCE}" type="presParOf" srcId="{826D58F7-38D7-4F1E-A7A2-52C8A066F8CE}" destId="{75348F28-1010-4C04-A868-87A5B1C95D35}" srcOrd="11" destOrd="0" presId="urn:microsoft.com/office/officeart/2005/8/layout/cycle6"/>
    <dgm:cxn modelId="{74F40150-1A35-451D-AA57-3AB862739A49}" type="presParOf" srcId="{826D58F7-38D7-4F1E-A7A2-52C8A066F8CE}" destId="{7A7A49A9-D044-40EA-9D26-1B1F891186A8}" srcOrd="12" destOrd="0" presId="urn:microsoft.com/office/officeart/2005/8/layout/cycle6"/>
    <dgm:cxn modelId="{DD2315D7-E5A1-4DC5-8E13-E2F8DF119B0E}" type="presParOf" srcId="{826D58F7-38D7-4F1E-A7A2-52C8A066F8CE}" destId="{52B40736-2E73-4218-9FB7-BDF5968F089A}" srcOrd="13" destOrd="0" presId="urn:microsoft.com/office/officeart/2005/8/layout/cycle6"/>
    <dgm:cxn modelId="{528CBC0F-2CE8-4918-BCC8-BEB19F50AC71}" type="presParOf" srcId="{826D58F7-38D7-4F1E-A7A2-52C8A066F8CE}" destId="{1CE53C96-F48D-48FD-B9EB-EB0E6E5FE45C}" srcOrd="14" destOrd="0" presId="urn:microsoft.com/office/officeart/2005/8/layout/cycle6"/>
    <dgm:cxn modelId="{9AB84784-63C1-4E9F-A3BB-3F7FB348754D}" type="presParOf" srcId="{826D58F7-38D7-4F1E-A7A2-52C8A066F8CE}" destId="{31CF94C8-F4D7-478A-85E3-56749B217070}" srcOrd="15" destOrd="0" presId="urn:microsoft.com/office/officeart/2005/8/layout/cycle6"/>
    <dgm:cxn modelId="{228819C7-A113-4046-A6E9-63DFF8E9FCF5}" type="presParOf" srcId="{826D58F7-38D7-4F1E-A7A2-52C8A066F8CE}" destId="{5296A1C4-BC02-4CF9-A33E-531F452EAA40}" srcOrd="16" destOrd="0" presId="urn:microsoft.com/office/officeart/2005/8/layout/cycle6"/>
    <dgm:cxn modelId="{200ABFF6-1DE7-4818-8B48-3B52EA57D87B}" type="presParOf" srcId="{826D58F7-38D7-4F1E-A7A2-52C8A066F8CE}" destId="{E152AFD5-5CB2-4E4C-8828-BBA23E1D08BD}" srcOrd="17" destOrd="0" presId="urn:microsoft.com/office/officeart/2005/8/layout/cycle6"/>
    <dgm:cxn modelId="{CFF833E2-A31E-441B-B65A-E9EAB0892F55}" type="presParOf" srcId="{826D58F7-38D7-4F1E-A7A2-52C8A066F8CE}" destId="{D8E139C2-0BD2-47E9-B12A-33DE50BA11FA}" srcOrd="18" destOrd="0" presId="urn:microsoft.com/office/officeart/2005/8/layout/cycle6"/>
    <dgm:cxn modelId="{1095BABA-863A-4479-AE07-22E030AAD600}" type="presParOf" srcId="{826D58F7-38D7-4F1E-A7A2-52C8A066F8CE}" destId="{EC72085D-89BC-4555-BC8A-6AA412010413}" srcOrd="19" destOrd="0" presId="urn:microsoft.com/office/officeart/2005/8/layout/cycle6"/>
    <dgm:cxn modelId="{FD829EE6-DFFB-4918-81A6-4B5F1662F245}" type="presParOf" srcId="{826D58F7-38D7-4F1E-A7A2-52C8A066F8CE}" destId="{8DB970E1-7D87-47B8-846D-32B8C8388ACD}" srcOrd="20" destOrd="0" presId="urn:microsoft.com/office/officeart/2005/8/layout/cycle6"/>
    <dgm:cxn modelId="{E684DDA0-E682-4F9A-8981-21794391A337}" type="presParOf" srcId="{826D58F7-38D7-4F1E-A7A2-52C8A066F8CE}" destId="{931985E7-46DE-4CA8-887A-DB4AB85BDFC5}" srcOrd="21" destOrd="0" presId="urn:microsoft.com/office/officeart/2005/8/layout/cycle6"/>
    <dgm:cxn modelId="{DC968A02-31FF-44FC-B9F6-2120D0E1E515}" type="presParOf" srcId="{826D58F7-38D7-4F1E-A7A2-52C8A066F8CE}" destId="{9A43119E-97A7-45AA-87F4-000AD734056F}" srcOrd="22" destOrd="0" presId="urn:microsoft.com/office/officeart/2005/8/layout/cycle6"/>
    <dgm:cxn modelId="{F0634B63-2987-4FA8-A0CE-8A8C2FB2EB88}" type="presParOf" srcId="{826D58F7-38D7-4F1E-A7A2-52C8A066F8CE}" destId="{24295041-A308-4278-BE7D-B8DB7A9188C4}" srcOrd="23" destOrd="0" presId="urn:microsoft.com/office/officeart/2005/8/layout/cycle6"/>
    <dgm:cxn modelId="{19F9C4FE-B36C-4643-8E80-17E00F179C34}" type="presParOf" srcId="{826D58F7-38D7-4F1E-A7A2-52C8A066F8CE}" destId="{EACC4768-CBCD-4E12-A134-86961FFEF825}" srcOrd="24" destOrd="0" presId="urn:microsoft.com/office/officeart/2005/8/layout/cycle6"/>
    <dgm:cxn modelId="{0461F0FD-B98B-454B-B7FC-4D081AA8C124}" type="presParOf" srcId="{826D58F7-38D7-4F1E-A7A2-52C8A066F8CE}" destId="{09E028BF-C5DD-42F3-ACD3-6A70C26C5617}" srcOrd="25" destOrd="0" presId="urn:microsoft.com/office/officeart/2005/8/layout/cycle6"/>
    <dgm:cxn modelId="{FC29B174-0A22-4D6B-A110-0DE61CC07C2E}" type="presParOf" srcId="{826D58F7-38D7-4F1E-A7A2-52C8A066F8CE}" destId="{01385F96-14A4-4EA2-8DD2-C078C722D7A9}" srcOrd="26" destOrd="0" presId="urn:microsoft.com/office/officeart/2005/8/layout/cycle6"/>
    <dgm:cxn modelId="{68E10678-9F1D-4D90-AFDA-8464BDE54ED1}" type="presParOf" srcId="{826D58F7-38D7-4F1E-A7A2-52C8A066F8CE}" destId="{B18D862A-D8D9-4130-AF85-D0E673FB6467}" srcOrd="27" destOrd="0" presId="urn:microsoft.com/office/officeart/2005/8/layout/cycle6"/>
    <dgm:cxn modelId="{8100075E-5419-464E-A26C-1576A66AEB91}" type="presParOf" srcId="{826D58F7-38D7-4F1E-A7A2-52C8A066F8CE}" destId="{60E6889A-9E5A-4C94-B5DD-DB14E838D00E}" srcOrd="28" destOrd="0" presId="urn:microsoft.com/office/officeart/2005/8/layout/cycle6"/>
    <dgm:cxn modelId="{49303642-730D-4728-AD7A-1803F6D81C7B}" type="presParOf" srcId="{826D58F7-38D7-4F1E-A7A2-52C8A066F8CE}" destId="{B048E67F-F6C1-4012-9C52-9998FEBBE726}" srcOrd="29" destOrd="0" presId="urn:microsoft.com/office/officeart/2005/8/layout/cycle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3EFF8-3115-4B48-AEC6-C5E299F2573A}">
      <dsp:nvSpPr>
        <dsp:cNvPr id="0" name=""/>
        <dsp:cNvSpPr/>
      </dsp:nvSpPr>
      <dsp:spPr>
        <a:xfrm>
          <a:off x="1641922" y="102266"/>
          <a:ext cx="632727" cy="41127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Palatino Linotype"/>
              <a:ea typeface="+mn-ea"/>
              <a:cs typeface="+mn-cs"/>
            </a:rPr>
            <a:t>ITU</a:t>
          </a:r>
          <a:endParaRPr lang="ru-RU" sz="900" kern="1200" dirty="0">
            <a:latin typeface="Palatino Linotype"/>
            <a:ea typeface="+mn-ea"/>
            <a:cs typeface="+mn-cs"/>
          </a:endParaRPr>
        </a:p>
      </dsp:txBody>
      <dsp:txXfrm>
        <a:off x="1661999" y="122343"/>
        <a:ext cx="592573" cy="371119"/>
      </dsp:txXfrm>
    </dsp:sp>
    <dsp:sp modelId="{EB14323A-670F-49B7-9225-79A0EAA5E927}">
      <dsp:nvSpPr>
        <dsp:cNvPr id="0" name=""/>
        <dsp:cNvSpPr/>
      </dsp:nvSpPr>
      <dsp:spPr>
        <a:xfrm>
          <a:off x="246531" y="307903"/>
          <a:ext cx="3423511" cy="3423511"/>
        </a:xfrm>
        <a:custGeom>
          <a:avLst/>
          <a:gdLst/>
          <a:ahLst/>
          <a:cxnLst/>
          <a:rect l="0" t="0" r="0" b="0"/>
          <a:pathLst>
            <a:path>
              <a:moveTo>
                <a:pt x="2010967" y="29911"/>
              </a:moveTo>
              <a:arcTo wR="1694032" hR="1694032" stAng="16846978" swAng="770896"/>
            </a:path>
          </a:pathLst>
        </a:custGeom>
        <a:noFill/>
        <a:ln w="9525" cap="flat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39137D-6962-4142-879B-6E29E5CB8947}">
      <dsp:nvSpPr>
        <dsp:cNvPr id="0" name=""/>
        <dsp:cNvSpPr/>
      </dsp:nvSpPr>
      <dsp:spPr>
        <a:xfrm>
          <a:off x="2648067" y="429183"/>
          <a:ext cx="632727" cy="411273"/>
        </a:xfrm>
        <a:prstGeom prst="roundRect">
          <a:avLst/>
        </a:prstGeom>
        <a:solidFill>
          <a:schemeClr val="accent1">
            <a:shade val="50000"/>
            <a:hueOff val="162847"/>
            <a:satOff val="-13827"/>
            <a:lumOff val="1052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Palatino Linotype"/>
              <a:ea typeface="+mn-ea"/>
              <a:cs typeface="+mn-cs"/>
            </a:rPr>
            <a:t>WTO</a:t>
          </a:r>
          <a:endParaRPr lang="ru-RU" sz="800" kern="1200" dirty="0">
            <a:latin typeface="Palatino Linotype"/>
            <a:ea typeface="+mn-ea"/>
            <a:cs typeface="+mn-cs"/>
          </a:endParaRPr>
        </a:p>
      </dsp:txBody>
      <dsp:txXfrm>
        <a:off x="2668144" y="449260"/>
        <a:ext cx="592573" cy="371119"/>
      </dsp:txXfrm>
    </dsp:sp>
    <dsp:sp modelId="{8BAA8505-AC3C-49DE-810F-057DE2E270A1}">
      <dsp:nvSpPr>
        <dsp:cNvPr id="0" name=""/>
        <dsp:cNvSpPr/>
      </dsp:nvSpPr>
      <dsp:spPr>
        <a:xfrm>
          <a:off x="246531" y="307903"/>
          <a:ext cx="3423511" cy="3423511"/>
        </a:xfrm>
        <a:custGeom>
          <a:avLst/>
          <a:gdLst/>
          <a:ahLst/>
          <a:cxnLst/>
          <a:rect l="0" t="0" r="0" b="0"/>
          <a:pathLst>
            <a:path>
              <a:moveTo>
                <a:pt x="2925685" y="530943"/>
              </a:moveTo>
              <a:arcTo wR="1694032" hR="1694032" stAng="18998400" swAng="1065887"/>
            </a:path>
          </a:pathLst>
        </a:custGeom>
        <a:noFill/>
        <a:ln w="9525" cap="flat" cmpd="sng" algn="ctr">
          <a:solidFill>
            <a:schemeClr val="accent1">
              <a:shade val="90000"/>
              <a:hueOff val="171657"/>
              <a:satOff val="-13775"/>
              <a:lumOff val="951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FC0501-18FB-43F0-AF8D-751D04E2C7DA}">
      <dsp:nvSpPr>
        <dsp:cNvPr id="0" name=""/>
        <dsp:cNvSpPr/>
      </dsp:nvSpPr>
      <dsp:spPr>
        <a:xfrm>
          <a:off x="3269899" y="1285060"/>
          <a:ext cx="632727" cy="411273"/>
        </a:xfrm>
        <a:prstGeom prst="roundRect">
          <a:avLst/>
        </a:prstGeom>
        <a:solidFill>
          <a:schemeClr val="accent1">
            <a:shade val="50000"/>
            <a:hueOff val="325693"/>
            <a:satOff val="-27654"/>
            <a:lumOff val="2105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Palatino Linotype"/>
              <a:ea typeface="+mn-ea"/>
              <a:cs typeface="+mn-cs"/>
            </a:rPr>
            <a:t>UNIDO</a:t>
          </a:r>
        </a:p>
      </dsp:txBody>
      <dsp:txXfrm>
        <a:off x="3289976" y="1305137"/>
        <a:ext cx="592573" cy="371119"/>
      </dsp:txXfrm>
    </dsp:sp>
    <dsp:sp modelId="{1CCD0C46-729F-4733-91FD-EF578BF55A40}">
      <dsp:nvSpPr>
        <dsp:cNvPr id="0" name=""/>
        <dsp:cNvSpPr/>
      </dsp:nvSpPr>
      <dsp:spPr>
        <a:xfrm>
          <a:off x="246531" y="307903"/>
          <a:ext cx="3423511" cy="3423511"/>
        </a:xfrm>
        <a:custGeom>
          <a:avLst/>
          <a:gdLst/>
          <a:ahLst/>
          <a:cxnLst/>
          <a:rect l="0" t="0" r="0" b="0"/>
          <a:pathLst>
            <a:path>
              <a:moveTo>
                <a:pt x="3358773" y="1380371"/>
              </a:moveTo>
              <a:arcTo wR="1694032" hR="1694032" stAng="20959785" swAng="1280430"/>
            </a:path>
          </a:pathLst>
        </a:custGeom>
        <a:noFill/>
        <a:ln w="9525" cap="flat" cmpd="sng" algn="ctr">
          <a:solidFill>
            <a:schemeClr val="accent1">
              <a:shade val="90000"/>
              <a:hueOff val="343314"/>
              <a:satOff val="-27550"/>
              <a:lumOff val="1902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7B0698-208F-4283-91D1-CE3A7E0397B7}">
      <dsp:nvSpPr>
        <dsp:cNvPr id="0" name=""/>
        <dsp:cNvSpPr/>
      </dsp:nvSpPr>
      <dsp:spPr>
        <a:xfrm>
          <a:off x="3269899" y="2342983"/>
          <a:ext cx="632727" cy="411273"/>
        </a:xfrm>
        <a:prstGeom prst="roundRect">
          <a:avLst/>
        </a:prstGeom>
        <a:solidFill>
          <a:schemeClr val="accent1">
            <a:shade val="50000"/>
            <a:hueOff val="488540"/>
            <a:satOff val="-41481"/>
            <a:lumOff val="3158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Palatino Linotype"/>
              <a:ea typeface="+mn-ea"/>
              <a:cs typeface="+mn-cs"/>
            </a:rPr>
            <a:t>APEC</a:t>
          </a:r>
          <a:endParaRPr lang="ru-RU" sz="800" kern="1200" dirty="0">
            <a:latin typeface="Palatino Linotype"/>
            <a:ea typeface="+mn-ea"/>
            <a:cs typeface="+mn-cs"/>
          </a:endParaRPr>
        </a:p>
      </dsp:txBody>
      <dsp:txXfrm>
        <a:off x="3289976" y="2363060"/>
        <a:ext cx="592573" cy="371119"/>
      </dsp:txXfrm>
    </dsp:sp>
    <dsp:sp modelId="{75348F28-1010-4C04-A868-87A5B1C95D35}">
      <dsp:nvSpPr>
        <dsp:cNvPr id="0" name=""/>
        <dsp:cNvSpPr/>
      </dsp:nvSpPr>
      <dsp:spPr>
        <a:xfrm>
          <a:off x="246531" y="307903"/>
          <a:ext cx="3423511" cy="3423511"/>
        </a:xfrm>
        <a:custGeom>
          <a:avLst/>
          <a:gdLst/>
          <a:ahLst/>
          <a:cxnLst/>
          <a:rect l="0" t="0" r="0" b="0"/>
          <a:pathLst>
            <a:path>
              <a:moveTo>
                <a:pt x="3221827" y="2425871"/>
              </a:moveTo>
              <a:arcTo wR="1694032" hR="1694032" stAng="1535712" swAng="1065887"/>
            </a:path>
          </a:pathLst>
        </a:custGeom>
        <a:noFill/>
        <a:ln w="9525" cap="flat" cmpd="sng" algn="ctr">
          <a:solidFill>
            <a:schemeClr val="accent1">
              <a:shade val="90000"/>
              <a:hueOff val="514972"/>
              <a:satOff val="-41324"/>
              <a:lumOff val="2853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7A49A9-D044-40EA-9D26-1B1F891186A8}">
      <dsp:nvSpPr>
        <dsp:cNvPr id="0" name=""/>
        <dsp:cNvSpPr/>
      </dsp:nvSpPr>
      <dsp:spPr>
        <a:xfrm>
          <a:off x="2648067" y="3198861"/>
          <a:ext cx="632727" cy="411273"/>
        </a:xfrm>
        <a:prstGeom prst="roundRect">
          <a:avLst/>
        </a:prstGeom>
        <a:solidFill>
          <a:schemeClr val="accent1">
            <a:shade val="50000"/>
            <a:hueOff val="651387"/>
            <a:satOff val="-55308"/>
            <a:lumOff val="4210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Palatino Linotype"/>
              <a:ea typeface="+mn-ea"/>
              <a:cs typeface="+mn-cs"/>
            </a:rPr>
            <a:t>ASEAN</a:t>
          </a:r>
          <a:endParaRPr lang="ru-RU" sz="800" kern="1200" dirty="0">
            <a:latin typeface="Palatino Linotype"/>
            <a:ea typeface="+mn-ea"/>
            <a:cs typeface="+mn-cs"/>
          </a:endParaRPr>
        </a:p>
      </dsp:txBody>
      <dsp:txXfrm>
        <a:off x="2668144" y="3218938"/>
        <a:ext cx="592573" cy="371119"/>
      </dsp:txXfrm>
    </dsp:sp>
    <dsp:sp modelId="{1CE53C96-F48D-48FD-B9EB-EB0E6E5FE45C}">
      <dsp:nvSpPr>
        <dsp:cNvPr id="0" name=""/>
        <dsp:cNvSpPr/>
      </dsp:nvSpPr>
      <dsp:spPr>
        <a:xfrm>
          <a:off x="246531" y="307903"/>
          <a:ext cx="3423511" cy="3423511"/>
        </a:xfrm>
        <a:custGeom>
          <a:avLst/>
          <a:gdLst/>
          <a:ahLst/>
          <a:cxnLst/>
          <a:rect l="0" t="0" r="0" b="0"/>
          <a:pathLst>
            <a:path>
              <a:moveTo>
                <a:pt x="2373082" y="3246010"/>
              </a:moveTo>
              <a:arcTo wR="1694032" hR="1694032" stAng="3982126" swAng="770896"/>
            </a:path>
          </a:pathLst>
        </a:custGeom>
        <a:noFill/>
        <a:ln w="9525" cap="flat" cmpd="sng" algn="ctr">
          <a:solidFill>
            <a:schemeClr val="accent1">
              <a:shade val="90000"/>
              <a:hueOff val="686629"/>
              <a:satOff val="-55099"/>
              <a:lumOff val="3805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CF94C8-F4D7-478A-85E3-56749B217070}">
      <dsp:nvSpPr>
        <dsp:cNvPr id="0" name=""/>
        <dsp:cNvSpPr/>
      </dsp:nvSpPr>
      <dsp:spPr>
        <a:xfrm>
          <a:off x="1641922" y="3525777"/>
          <a:ext cx="632727" cy="411273"/>
        </a:xfrm>
        <a:prstGeom prst="roundRect">
          <a:avLst/>
        </a:prstGeom>
        <a:solidFill>
          <a:schemeClr val="accent1">
            <a:shade val="50000"/>
            <a:hueOff val="814233"/>
            <a:satOff val="-69135"/>
            <a:lumOff val="5263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Palatino Linotype"/>
              <a:ea typeface="+mn-ea"/>
              <a:cs typeface="+mn-cs"/>
            </a:rPr>
            <a:t>EAEU</a:t>
          </a:r>
          <a:endParaRPr lang="ru-RU" sz="800" kern="1200" dirty="0">
            <a:latin typeface="Palatino Linotype"/>
            <a:ea typeface="+mn-ea"/>
            <a:cs typeface="+mn-cs"/>
          </a:endParaRPr>
        </a:p>
      </dsp:txBody>
      <dsp:txXfrm>
        <a:off x="1661999" y="3545854"/>
        <a:ext cx="592573" cy="371119"/>
      </dsp:txXfrm>
    </dsp:sp>
    <dsp:sp modelId="{E152AFD5-5CB2-4E4C-8828-BBA23E1D08BD}">
      <dsp:nvSpPr>
        <dsp:cNvPr id="0" name=""/>
        <dsp:cNvSpPr/>
      </dsp:nvSpPr>
      <dsp:spPr>
        <a:xfrm>
          <a:off x="246531" y="307903"/>
          <a:ext cx="3423511" cy="3423511"/>
        </a:xfrm>
        <a:custGeom>
          <a:avLst/>
          <a:gdLst/>
          <a:ahLst/>
          <a:cxnLst/>
          <a:rect l="0" t="0" r="0" b="0"/>
          <a:pathLst>
            <a:path>
              <a:moveTo>
                <a:pt x="1377097" y="3358153"/>
              </a:moveTo>
              <a:arcTo wR="1694032" hR="1694032" stAng="6046978" swAng="770896"/>
            </a:path>
          </a:pathLst>
        </a:custGeom>
        <a:noFill/>
        <a:ln w="9525" cap="flat" cmpd="sng" algn="ctr">
          <a:solidFill>
            <a:schemeClr val="accent1">
              <a:shade val="90000"/>
              <a:hueOff val="858286"/>
              <a:satOff val="-68874"/>
              <a:lumOff val="4756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139C2-0BD2-47E9-B12A-33DE50BA11FA}">
      <dsp:nvSpPr>
        <dsp:cNvPr id="0" name=""/>
        <dsp:cNvSpPr/>
      </dsp:nvSpPr>
      <dsp:spPr>
        <a:xfrm>
          <a:off x="635778" y="3198861"/>
          <a:ext cx="632727" cy="411273"/>
        </a:xfrm>
        <a:prstGeom prst="roundRect">
          <a:avLst/>
        </a:prstGeom>
        <a:solidFill>
          <a:schemeClr val="accent1">
            <a:shade val="50000"/>
            <a:hueOff val="651387"/>
            <a:satOff val="-55308"/>
            <a:lumOff val="4210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Palatino Linotype"/>
              <a:ea typeface="+mn-ea"/>
              <a:cs typeface="+mn-cs"/>
            </a:rPr>
            <a:t>BRICS</a:t>
          </a:r>
          <a:endParaRPr lang="ru-RU" sz="800" kern="1200" dirty="0">
            <a:latin typeface="Palatino Linotype"/>
            <a:ea typeface="+mn-ea"/>
            <a:cs typeface="+mn-cs"/>
          </a:endParaRPr>
        </a:p>
      </dsp:txBody>
      <dsp:txXfrm>
        <a:off x="655855" y="3218938"/>
        <a:ext cx="592573" cy="371119"/>
      </dsp:txXfrm>
    </dsp:sp>
    <dsp:sp modelId="{8DB970E1-7D87-47B8-846D-32B8C8388ACD}">
      <dsp:nvSpPr>
        <dsp:cNvPr id="0" name=""/>
        <dsp:cNvSpPr/>
      </dsp:nvSpPr>
      <dsp:spPr>
        <a:xfrm>
          <a:off x="246531" y="307903"/>
          <a:ext cx="3423511" cy="3423511"/>
        </a:xfrm>
        <a:custGeom>
          <a:avLst/>
          <a:gdLst/>
          <a:ahLst/>
          <a:cxnLst/>
          <a:rect l="0" t="0" r="0" b="0"/>
          <a:pathLst>
            <a:path>
              <a:moveTo>
                <a:pt x="462378" y="2857121"/>
              </a:moveTo>
              <a:arcTo wR="1694032" hR="1694032" stAng="8198400" swAng="1065887"/>
            </a:path>
          </a:pathLst>
        </a:custGeom>
        <a:noFill/>
        <a:ln w="9525" cap="flat" cmpd="sng" algn="ctr">
          <a:solidFill>
            <a:schemeClr val="accent1">
              <a:shade val="90000"/>
              <a:hueOff val="686629"/>
              <a:satOff val="-55099"/>
              <a:lumOff val="3805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1985E7-46DE-4CA8-887A-DB4AB85BDFC5}">
      <dsp:nvSpPr>
        <dsp:cNvPr id="0" name=""/>
        <dsp:cNvSpPr/>
      </dsp:nvSpPr>
      <dsp:spPr>
        <a:xfrm>
          <a:off x="-11255" y="2342983"/>
          <a:ext cx="683131" cy="411273"/>
        </a:xfrm>
        <a:prstGeom prst="roundRect">
          <a:avLst/>
        </a:prstGeom>
        <a:solidFill>
          <a:schemeClr val="accent1">
            <a:shade val="50000"/>
            <a:hueOff val="488540"/>
            <a:satOff val="-41481"/>
            <a:lumOff val="3158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Palatino Linotype"/>
              <a:ea typeface="+mn-ea"/>
              <a:cs typeface="+mn-cs"/>
            </a:rPr>
            <a:t>G20</a:t>
          </a:r>
          <a:endParaRPr lang="ru-RU" sz="800" kern="1200" dirty="0">
            <a:latin typeface="Palatino Linotype"/>
            <a:ea typeface="+mn-ea"/>
            <a:cs typeface="+mn-cs"/>
          </a:endParaRPr>
        </a:p>
      </dsp:txBody>
      <dsp:txXfrm>
        <a:off x="8822" y="2363060"/>
        <a:ext cx="642977" cy="371119"/>
      </dsp:txXfrm>
    </dsp:sp>
    <dsp:sp modelId="{24295041-A308-4278-BE7D-B8DB7A9188C4}">
      <dsp:nvSpPr>
        <dsp:cNvPr id="0" name=""/>
        <dsp:cNvSpPr/>
      </dsp:nvSpPr>
      <dsp:spPr>
        <a:xfrm>
          <a:off x="246531" y="307903"/>
          <a:ext cx="3423511" cy="3423511"/>
        </a:xfrm>
        <a:custGeom>
          <a:avLst/>
          <a:gdLst/>
          <a:ahLst/>
          <a:cxnLst/>
          <a:rect l="0" t="0" r="0" b="0"/>
          <a:pathLst>
            <a:path>
              <a:moveTo>
                <a:pt x="29291" y="2007693"/>
              </a:moveTo>
              <a:arcTo wR="1694032" hR="1694032" stAng="10159785" swAng="1280430"/>
            </a:path>
          </a:pathLst>
        </a:custGeom>
        <a:noFill/>
        <a:ln w="9525" cap="flat" cmpd="sng" algn="ctr">
          <a:solidFill>
            <a:schemeClr val="accent1">
              <a:shade val="90000"/>
              <a:hueOff val="514972"/>
              <a:satOff val="-41324"/>
              <a:lumOff val="2853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CC4768-CBCD-4E12-A134-86961FFEF825}">
      <dsp:nvSpPr>
        <dsp:cNvPr id="0" name=""/>
        <dsp:cNvSpPr/>
      </dsp:nvSpPr>
      <dsp:spPr>
        <a:xfrm>
          <a:off x="13946" y="1285060"/>
          <a:ext cx="632727" cy="411273"/>
        </a:xfrm>
        <a:prstGeom prst="roundRect">
          <a:avLst/>
        </a:prstGeom>
        <a:solidFill>
          <a:schemeClr val="accent1">
            <a:shade val="50000"/>
            <a:hueOff val="325693"/>
            <a:satOff val="-27654"/>
            <a:lumOff val="2105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Palatino Linotype"/>
              <a:ea typeface="+mn-ea"/>
              <a:cs typeface="+mn-cs"/>
            </a:rPr>
            <a:t>UNCTAD</a:t>
          </a:r>
          <a:endParaRPr lang="ru-RU" sz="800" kern="1200" dirty="0">
            <a:latin typeface="Palatino Linotype"/>
            <a:ea typeface="+mn-ea"/>
            <a:cs typeface="+mn-cs"/>
          </a:endParaRPr>
        </a:p>
      </dsp:txBody>
      <dsp:txXfrm>
        <a:off x="34023" y="1305137"/>
        <a:ext cx="592573" cy="371119"/>
      </dsp:txXfrm>
    </dsp:sp>
    <dsp:sp modelId="{01385F96-14A4-4EA2-8DD2-C078C722D7A9}">
      <dsp:nvSpPr>
        <dsp:cNvPr id="0" name=""/>
        <dsp:cNvSpPr/>
      </dsp:nvSpPr>
      <dsp:spPr>
        <a:xfrm>
          <a:off x="246531" y="307903"/>
          <a:ext cx="3423511" cy="3423511"/>
        </a:xfrm>
        <a:custGeom>
          <a:avLst/>
          <a:gdLst/>
          <a:ahLst/>
          <a:cxnLst/>
          <a:rect l="0" t="0" r="0" b="0"/>
          <a:pathLst>
            <a:path>
              <a:moveTo>
                <a:pt x="166237" y="962192"/>
              </a:moveTo>
              <a:arcTo wR="1694032" hR="1694032" stAng="12335712" swAng="1065887"/>
            </a:path>
          </a:pathLst>
        </a:custGeom>
        <a:noFill/>
        <a:ln w="9525" cap="flat" cmpd="sng" algn="ctr">
          <a:solidFill>
            <a:schemeClr val="accent1">
              <a:shade val="90000"/>
              <a:hueOff val="343314"/>
              <a:satOff val="-27550"/>
              <a:lumOff val="1902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8D862A-D8D9-4130-AF85-D0E673FB6467}">
      <dsp:nvSpPr>
        <dsp:cNvPr id="0" name=""/>
        <dsp:cNvSpPr/>
      </dsp:nvSpPr>
      <dsp:spPr>
        <a:xfrm>
          <a:off x="635778" y="429183"/>
          <a:ext cx="632727" cy="411273"/>
        </a:xfrm>
        <a:prstGeom prst="roundRect">
          <a:avLst/>
        </a:prstGeom>
        <a:solidFill>
          <a:schemeClr val="accent1">
            <a:shade val="50000"/>
            <a:hueOff val="162847"/>
            <a:satOff val="-13827"/>
            <a:lumOff val="1052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Palatino Linotype"/>
              <a:ea typeface="+mn-ea"/>
              <a:cs typeface="+mn-cs"/>
            </a:rPr>
            <a:t>OECD</a:t>
          </a:r>
          <a:endParaRPr lang="ru-RU" sz="800" kern="1200" dirty="0">
            <a:latin typeface="Palatino Linotype"/>
            <a:ea typeface="+mn-ea"/>
            <a:cs typeface="+mn-cs"/>
          </a:endParaRPr>
        </a:p>
      </dsp:txBody>
      <dsp:txXfrm>
        <a:off x="655855" y="449260"/>
        <a:ext cx="592573" cy="371119"/>
      </dsp:txXfrm>
    </dsp:sp>
    <dsp:sp modelId="{B048E67F-F6C1-4012-9C52-9998FEBBE726}">
      <dsp:nvSpPr>
        <dsp:cNvPr id="0" name=""/>
        <dsp:cNvSpPr/>
      </dsp:nvSpPr>
      <dsp:spPr>
        <a:xfrm>
          <a:off x="246531" y="307903"/>
          <a:ext cx="3423511" cy="3423511"/>
        </a:xfrm>
        <a:custGeom>
          <a:avLst/>
          <a:gdLst/>
          <a:ahLst/>
          <a:cxnLst/>
          <a:rect l="0" t="0" r="0" b="0"/>
          <a:pathLst>
            <a:path>
              <a:moveTo>
                <a:pt x="1014981" y="142054"/>
              </a:moveTo>
              <a:arcTo wR="1694032" hR="1694032" stAng="14782126" swAng="770896"/>
            </a:path>
          </a:pathLst>
        </a:custGeom>
        <a:noFill/>
        <a:ln w="9525" cap="flat" cmpd="sng" algn="ctr">
          <a:solidFill>
            <a:schemeClr val="accent1">
              <a:shade val="90000"/>
              <a:hueOff val="171657"/>
              <a:satOff val="-13775"/>
              <a:lumOff val="951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866CF-B1B3-4C2C-A144-F5A206E1450A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D88A2-EC9C-4E98-93E9-4223DD6763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67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673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83663" algn="l" defTabSz="11673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67327" algn="l" defTabSz="11673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750990" algn="l" defTabSz="11673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334653" algn="l" defTabSz="11673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918317" algn="l" defTabSz="11673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501980" algn="l" defTabSz="11673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085643" algn="l" defTabSz="11673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669307" algn="l" defTabSz="11673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D88A2-EC9C-4E98-93E9-4223DD676324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675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958" tIns="22979" rIns="45958" bIns="22979" rtlCol="0" anchor="ctr"/>
          <a:lstStyle/>
          <a:p>
            <a:pPr algn="ctr"/>
            <a:endParaRPr lang="ru-RU"/>
          </a:p>
        </p:txBody>
      </p:sp>
      <p:pic>
        <p:nvPicPr>
          <p:cNvPr id="7" name="Picture 2" descr="G:\2018 WORK+\ВАВТ\18-11 Презентация ВАВТ\заставка-01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3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0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34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1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01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85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69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7F325DF-67B8-4CC4-BE75-18364208ADCA}" type="datetime1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33FF-B3CE-4CDC-A681-B41E3EBA36B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3C358F-EA44-AE46-99C7-291A3FBFAE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5999" t="37863" r="24411" b="35696"/>
          <a:stretch/>
        </p:blipFill>
        <p:spPr>
          <a:xfrm>
            <a:off x="-15777" y="131115"/>
            <a:ext cx="2629939" cy="12403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5D5A6FC8-883E-4A0E-AADE-A48AD8C84D48}" type="datetime1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33FF-B3CE-4CDC-A681-B41E3EBA36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1"/>
            <a:ext cx="2057400" cy="4876800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28601"/>
            <a:ext cx="6019800" cy="4876800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378741D-3E6D-4998-ADE1-E677572F7C16}" type="datetime1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33FF-B3CE-4CDC-A681-B41E3EBA36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B2C165F-C13A-4A24-9B86-B81C0D34E54B}" type="datetime1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33FF-B3CE-4CDC-A681-B41E3EBA36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366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6732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509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346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1831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019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856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6930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7B87A1C-CB87-4A24-B994-40C273360C0A}" type="datetime1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33FF-B3CE-4CDC-A681-B41E3EBA36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333501"/>
            <a:ext cx="4038600" cy="3771900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900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A1DC2007-C740-4905-ACBB-6F6C84802D9C}" type="datetime1">
              <a:rPr lang="ru-RU" smtClean="0"/>
              <a:pPr/>
              <a:t>13.12.2019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33FF-B3CE-4CDC-A681-B41E3EBA36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2999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3663" indent="0">
              <a:buNone/>
              <a:defRPr sz="2600" b="1"/>
            </a:lvl2pPr>
            <a:lvl3pPr marL="1167327" indent="0">
              <a:buNone/>
              <a:defRPr sz="2300" b="1"/>
            </a:lvl3pPr>
            <a:lvl4pPr marL="1750990" indent="0">
              <a:buNone/>
              <a:defRPr sz="2100" b="1"/>
            </a:lvl4pPr>
            <a:lvl5pPr marL="2334653" indent="0">
              <a:buNone/>
              <a:defRPr sz="2100" b="1"/>
            </a:lvl5pPr>
            <a:lvl6pPr marL="2918317" indent="0">
              <a:buNone/>
              <a:defRPr sz="2100" b="1"/>
            </a:lvl6pPr>
            <a:lvl7pPr marL="3501980" indent="0">
              <a:buNone/>
              <a:defRPr sz="2100" b="1"/>
            </a:lvl7pPr>
            <a:lvl8pPr marL="4085643" indent="0">
              <a:buNone/>
              <a:defRPr sz="2100" b="1"/>
            </a:lvl8pPr>
            <a:lvl9pPr marL="4669307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3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3663" indent="0">
              <a:buNone/>
              <a:defRPr sz="2600" b="1"/>
            </a:lvl2pPr>
            <a:lvl3pPr marL="1167327" indent="0">
              <a:buNone/>
              <a:defRPr sz="2300" b="1"/>
            </a:lvl3pPr>
            <a:lvl4pPr marL="1750990" indent="0">
              <a:buNone/>
              <a:defRPr sz="2100" b="1"/>
            </a:lvl4pPr>
            <a:lvl5pPr marL="2334653" indent="0">
              <a:buNone/>
              <a:defRPr sz="2100" b="1"/>
            </a:lvl5pPr>
            <a:lvl6pPr marL="2918317" indent="0">
              <a:buNone/>
              <a:defRPr sz="2100" b="1"/>
            </a:lvl6pPr>
            <a:lvl7pPr marL="3501980" indent="0">
              <a:buNone/>
              <a:defRPr sz="2100" b="1"/>
            </a:lvl7pPr>
            <a:lvl8pPr marL="4085643" indent="0">
              <a:buNone/>
              <a:defRPr sz="2100" b="1"/>
            </a:lvl8pPr>
            <a:lvl9pPr marL="4669307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FB214B17-0A99-48A9-9C4B-C45FB7A7FCA0}" type="datetime1">
              <a:rPr lang="ru-RU" smtClean="0"/>
              <a:pPr/>
              <a:t>13.12.2019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33FF-B3CE-4CDC-A681-B41E3EBA36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21ED165-11E1-4B7C-B3C5-74A438A2C713}" type="datetime1">
              <a:rPr lang="ru-RU" smtClean="0"/>
              <a:pPr/>
              <a:t>13.12.2019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33FF-B3CE-4CDC-A681-B41E3EBA36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32B03ADA-FDC0-4700-9333-04E7260F8854}" type="datetime1">
              <a:rPr lang="ru-RU" smtClean="0"/>
              <a:pPr/>
              <a:t>13.12.2019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33FF-B3CE-4CDC-A681-B41E3EBA36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1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0"/>
            <a:ext cx="5111750" cy="5853113"/>
          </a:xfrm>
        </p:spPr>
        <p:txBody>
          <a:bodyPr>
            <a:normAutofit/>
          </a:bodyPr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800"/>
            </a:lvl1pPr>
            <a:lvl2pPr marL="583663" indent="0">
              <a:buNone/>
              <a:defRPr sz="1500"/>
            </a:lvl2pPr>
            <a:lvl3pPr marL="1167327" indent="0">
              <a:buNone/>
              <a:defRPr sz="1300"/>
            </a:lvl3pPr>
            <a:lvl4pPr marL="1750990" indent="0">
              <a:buNone/>
              <a:defRPr sz="1200"/>
            </a:lvl4pPr>
            <a:lvl5pPr marL="2334653" indent="0">
              <a:buNone/>
              <a:defRPr sz="1200"/>
            </a:lvl5pPr>
            <a:lvl6pPr marL="2918317" indent="0">
              <a:buNone/>
              <a:defRPr sz="1200"/>
            </a:lvl6pPr>
            <a:lvl7pPr marL="3501980" indent="0">
              <a:buNone/>
              <a:defRPr sz="1200"/>
            </a:lvl7pPr>
            <a:lvl8pPr marL="4085643" indent="0">
              <a:buNone/>
              <a:defRPr sz="1200"/>
            </a:lvl8pPr>
            <a:lvl9pPr marL="4669307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0638969C-71BD-4A65-8DB8-34E7740AB41B}" type="datetime1">
              <a:rPr lang="ru-RU" smtClean="0"/>
              <a:pPr/>
              <a:t>13.12.2019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33FF-B3CE-4CDC-A681-B41E3EBA36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9" y="612776"/>
            <a:ext cx="5486400" cy="4114800"/>
          </a:xfrm>
        </p:spPr>
        <p:txBody>
          <a:bodyPr/>
          <a:lstStyle>
            <a:lvl1pPr marL="0" indent="0">
              <a:buNone/>
              <a:defRPr sz="4100"/>
            </a:lvl1pPr>
            <a:lvl2pPr marL="583663" indent="0">
              <a:buNone/>
              <a:defRPr sz="3600"/>
            </a:lvl2pPr>
            <a:lvl3pPr marL="1167327" indent="0">
              <a:buNone/>
              <a:defRPr sz="3100"/>
            </a:lvl3pPr>
            <a:lvl4pPr marL="1750990" indent="0">
              <a:buNone/>
              <a:defRPr sz="2600"/>
            </a:lvl4pPr>
            <a:lvl5pPr marL="2334653" indent="0">
              <a:buNone/>
              <a:defRPr sz="2600"/>
            </a:lvl5pPr>
            <a:lvl6pPr marL="2918317" indent="0">
              <a:buNone/>
              <a:defRPr sz="2600"/>
            </a:lvl6pPr>
            <a:lvl7pPr marL="3501980" indent="0">
              <a:buNone/>
              <a:defRPr sz="2600"/>
            </a:lvl7pPr>
            <a:lvl8pPr marL="4085643" indent="0">
              <a:buNone/>
              <a:defRPr sz="2600"/>
            </a:lvl8pPr>
            <a:lvl9pPr marL="4669307" indent="0">
              <a:buNone/>
              <a:defRPr sz="26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1"/>
          </a:xfrm>
        </p:spPr>
        <p:txBody>
          <a:bodyPr/>
          <a:lstStyle>
            <a:lvl1pPr marL="0" indent="0">
              <a:buNone/>
              <a:defRPr sz="1800"/>
            </a:lvl1pPr>
            <a:lvl2pPr marL="583663" indent="0">
              <a:buNone/>
              <a:defRPr sz="1500"/>
            </a:lvl2pPr>
            <a:lvl3pPr marL="1167327" indent="0">
              <a:buNone/>
              <a:defRPr sz="1300"/>
            </a:lvl3pPr>
            <a:lvl4pPr marL="1750990" indent="0">
              <a:buNone/>
              <a:defRPr sz="1200"/>
            </a:lvl4pPr>
            <a:lvl5pPr marL="2334653" indent="0">
              <a:buNone/>
              <a:defRPr sz="1200"/>
            </a:lvl5pPr>
            <a:lvl6pPr marL="2918317" indent="0">
              <a:buNone/>
              <a:defRPr sz="1200"/>
            </a:lvl6pPr>
            <a:lvl7pPr marL="3501980" indent="0">
              <a:buNone/>
              <a:defRPr sz="1200"/>
            </a:lvl7pPr>
            <a:lvl8pPr marL="4085643" indent="0">
              <a:buNone/>
              <a:defRPr sz="1200"/>
            </a:lvl8pPr>
            <a:lvl9pPr marL="4669307" indent="0">
              <a:buNone/>
              <a:defRPr sz="12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PT Sans" pitchFamily="34" charset="-52"/>
              </a:defRPr>
            </a:lvl1pPr>
          </a:lstStyle>
          <a:p>
            <a:fld id="{61206736-5147-429A-8F7F-C91BF7659D50}" type="datetime1">
              <a:rPr lang="ru-RU" smtClean="0"/>
              <a:pPr/>
              <a:t>13.12.2019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PT Sans" pitchFamily="34" charset="-52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T Sans" pitchFamily="34" charset="-52"/>
              </a:defRPr>
            </a:lvl1pPr>
          </a:lstStyle>
          <a:p>
            <a:fld id="{27C333FF-B3CE-4CDC-A681-B41E3EBA36B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0224" y="390233"/>
            <a:ext cx="8229600" cy="1142999"/>
          </a:xfrm>
          <a:prstGeom prst="rect">
            <a:avLst/>
          </a:prstGeom>
        </p:spPr>
        <p:txBody>
          <a:bodyPr vert="horz" lIns="116733" tIns="58366" rIns="116733" bIns="58366" rtlCol="0" anchor="t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0222" y="1600201"/>
            <a:ext cx="8229600" cy="4525963"/>
          </a:xfrm>
          <a:prstGeom prst="rect">
            <a:avLst/>
          </a:prstGeom>
        </p:spPr>
        <p:txBody>
          <a:bodyPr vert="horz" lIns="116733" tIns="58366" rIns="116733" bIns="58366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10359" y="6356351"/>
            <a:ext cx="2133600" cy="365125"/>
          </a:xfrm>
          <a:prstGeom prst="rect">
            <a:avLst/>
          </a:prstGeom>
        </p:spPr>
        <p:txBody>
          <a:bodyPr vert="horz" lIns="116733" tIns="58366" rIns="116733" bIns="58366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333FF-B3CE-4CDC-A681-B41E3EBA36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6752635"/>
            <a:ext cx="9144000" cy="1317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958" tIns="22979" rIns="45958" bIns="22979"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420089" y="306969"/>
            <a:ext cx="1773733" cy="815"/>
          </a:xfrm>
          <a:prstGeom prst="line">
            <a:avLst/>
          </a:prstGeom>
          <a:ln w="76200">
            <a:solidFill>
              <a:srgbClr val="0366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FF62609-9ED3-E541-8144-71958EB718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5999" t="37863" r="24411" b="35696"/>
          <a:stretch/>
        </p:blipFill>
        <p:spPr>
          <a:xfrm>
            <a:off x="30712" y="6075267"/>
            <a:ext cx="1351304" cy="6373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1167327" rtl="0" eaLnBrk="1" latinLnBrk="0" hangingPunct="1">
        <a:spcBef>
          <a:spcPct val="0"/>
        </a:spcBef>
        <a:buNone/>
        <a:defRPr sz="3100" b="1" kern="1200">
          <a:solidFill>
            <a:schemeClr val="tx1"/>
          </a:solidFill>
          <a:latin typeface="PT Sans" pitchFamily="34" charset="-52"/>
          <a:ea typeface="+mj-ea"/>
          <a:cs typeface="+mj-cs"/>
        </a:defRPr>
      </a:lvl1pPr>
    </p:titleStyle>
    <p:bodyStyle>
      <a:lvl1pPr marL="437748" indent="-437748" algn="l" defTabSz="1167327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PT Sans" pitchFamily="34" charset="-52"/>
          <a:ea typeface="+mn-ea"/>
          <a:cs typeface="+mn-cs"/>
        </a:defRPr>
      </a:lvl1pPr>
      <a:lvl2pPr marL="948453" indent="-364790" algn="l" defTabSz="1167327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PT Sans" pitchFamily="34" charset="-52"/>
          <a:ea typeface="+mn-ea"/>
          <a:cs typeface="+mn-cs"/>
        </a:defRPr>
      </a:lvl2pPr>
      <a:lvl3pPr marL="1459158" indent="-291832" algn="l" defTabSz="116732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PT Sans" pitchFamily="34" charset="-52"/>
          <a:ea typeface="+mn-ea"/>
          <a:cs typeface="+mn-cs"/>
        </a:defRPr>
      </a:lvl3pPr>
      <a:lvl4pPr marL="2042822" indent="-291832" algn="l" defTabSz="1167327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PT Sans" pitchFamily="34" charset="-52"/>
          <a:ea typeface="+mn-ea"/>
          <a:cs typeface="+mn-cs"/>
        </a:defRPr>
      </a:lvl4pPr>
      <a:lvl5pPr marL="2626485" indent="-291832" algn="l" defTabSz="1167327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PT Sans" pitchFamily="34" charset="-52"/>
          <a:ea typeface="+mn-ea"/>
          <a:cs typeface="+mn-cs"/>
        </a:defRPr>
      </a:lvl5pPr>
      <a:lvl6pPr marL="3210148" indent="-291832" algn="l" defTabSz="1167327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793812" indent="-291832" algn="l" defTabSz="1167327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377475" indent="-291832" algn="l" defTabSz="1167327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61138" indent="-291832" algn="l" defTabSz="1167327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6732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3663" algn="l" defTabSz="116732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67327" algn="l" defTabSz="116732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50990" algn="l" defTabSz="116732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4653" algn="l" defTabSz="116732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18317" algn="l" defTabSz="116732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01980" algn="l" defTabSz="116732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85643" algn="l" defTabSz="116732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69307" algn="l" defTabSz="116732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35" userDrawn="1">
          <p15:clr>
            <a:srgbClr val="F26B43"/>
          </p15:clr>
        </p15:guide>
        <p15:guide id="2" pos="347" userDrawn="1">
          <p15:clr>
            <a:srgbClr val="F26B43"/>
          </p15:clr>
        </p15:guide>
        <p15:guide id="3" pos="7309" userDrawn="1">
          <p15:clr>
            <a:srgbClr val="F26B43"/>
          </p15:clr>
        </p15:guide>
        <p15:guide id="4" orient="horz" pos="775" userDrawn="1">
          <p15:clr>
            <a:srgbClr val="F26B43"/>
          </p15:clr>
        </p15:guide>
        <p15:guide id="5" orient="horz" pos="381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97593" y="5469058"/>
            <a:ext cx="6400800" cy="1335230"/>
          </a:xfrm>
        </p:spPr>
        <p:txBody>
          <a:bodyPr>
            <a:noAutofit/>
          </a:bodyPr>
          <a:lstStyle/>
          <a:p>
            <a:pPr algn="l"/>
            <a:endParaRPr lang="en-US" altLang="ru-RU" sz="2400" dirty="0">
              <a:solidFill>
                <a:schemeClr val="bg1"/>
              </a:solidFill>
              <a:latin typeface="PT Sans Narrow" pitchFamily="34" charset="-52"/>
              <a:ea typeface="MS Mincho" panose="02020609040205080304" pitchFamily="49" charset="-128"/>
              <a:cs typeface="Times New Roman"/>
            </a:endParaRPr>
          </a:p>
          <a:p>
            <a:pPr algn="l"/>
            <a:endParaRPr lang="en-US" altLang="ru-RU" sz="2400" dirty="0">
              <a:solidFill>
                <a:schemeClr val="bg1"/>
              </a:solidFill>
              <a:latin typeface="PT Sans Narrow" pitchFamily="34" charset="-52"/>
              <a:ea typeface="MS Mincho" panose="02020609040205080304" pitchFamily="49" charset="-128"/>
              <a:cs typeface="Times New Roman"/>
            </a:endParaRPr>
          </a:p>
          <a:p>
            <a:pPr algn="l"/>
            <a:r>
              <a:rPr lang="en-US" altLang="ru-RU" sz="2400" dirty="0">
                <a:solidFill>
                  <a:schemeClr val="bg1"/>
                </a:solidFill>
                <a:latin typeface="PT Sans Narrow" pitchFamily="34" charset="-52"/>
                <a:ea typeface="MS Mincho" panose="02020609040205080304" pitchFamily="49" charset="-128"/>
                <a:cs typeface="Times New Roman"/>
              </a:rPr>
              <a:t>Moscow</a:t>
            </a:r>
            <a:r>
              <a:rPr lang="ru-RU" altLang="ru-RU" sz="2400" dirty="0">
                <a:solidFill>
                  <a:schemeClr val="bg1"/>
                </a:solidFill>
                <a:latin typeface="PT Sans Narrow" pitchFamily="34" charset="-52"/>
                <a:ea typeface="MS Mincho" panose="02020609040205080304" pitchFamily="49" charset="-128"/>
                <a:cs typeface="Times New Roman"/>
              </a:rPr>
              <a:t>, 2019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572454" y="2965543"/>
            <a:ext cx="6078935" cy="925308"/>
          </a:xfrm>
          <a:prstGeom prst="rect">
            <a:avLst/>
          </a:prstGeom>
        </p:spPr>
        <p:txBody>
          <a:bodyPr vert="horz" lIns="116733" tIns="58366" rIns="116733" bIns="58366" rtlCol="0" anchor="t">
            <a:noAutofit/>
          </a:bodyPr>
          <a:lstStyle>
            <a:lvl1pPr algn="l" defTabSz="1167327" rtl="0" eaLnBrk="1" latinLnBrk="0" hangingPunct="1"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PT Sans" pitchFamily="34" charset="-52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bg1"/>
                </a:solidFill>
                <a:cs typeface="Arial" pitchFamily="34" charset="0"/>
              </a:rPr>
              <a:t>Digital Trade Policy: </a:t>
            </a:r>
            <a:br>
              <a:rPr lang="en-US" sz="4000" dirty="0">
                <a:solidFill>
                  <a:schemeClr val="bg1"/>
                </a:solidFill>
                <a:cs typeface="Arial" pitchFamily="34" charset="0"/>
              </a:rPr>
            </a:br>
            <a:r>
              <a:rPr lang="en-US" sz="4000" dirty="0">
                <a:solidFill>
                  <a:schemeClr val="bg1"/>
                </a:solidFill>
                <a:cs typeface="Arial" pitchFamily="34" charset="0"/>
              </a:rPr>
              <a:t>          BRICS Agenda  </a:t>
            </a:r>
            <a:endParaRPr lang="ru-RU" sz="4000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865964AA-B12E-4147-B43D-F027F05F325F}"/>
              </a:ext>
            </a:extLst>
          </p:cNvPr>
          <p:cNvSpPr/>
          <p:nvPr/>
        </p:nvSpPr>
        <p:spPr>
          <a:xfrm rot="21157454">
            <a:off x="1308557" y="4771512"/>
            <a:ext cx="2890510" cy="196960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F8A61DC-4F70-4E48-A94A-AA67402C9EE9}"/>
              </a:ext>
            </a:extLst>
          </p:cNvPr>
          <p:cNvSpPr/>
          <p:nvPr/>
        </p:nvSpPr>
        <p:spPr>
          <a:xfrm>
            <a:off x="5322978" y="694914"/>
            <a:ext cx="3612209" cy="178510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EA691A-E234-1F4F-B5AA-5919A8477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Agenda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89B4F01-68A3-5E4D-90EB-8FCF4E56D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33FF-B3CE-4CDC-A681-B41E3EBA36BB}" type="slidenum">
              <a:rPr lang="ru-RU" smtClean="0"/>
              <a:pPr/>
              <a:t>10</a:t>
            </a:fld>
            <a:endParaRPr lang="ru-RU" dirty="0"/>
          </a:p>
        </p:txBody>
      </p:sp>
      <p:graphicFrame>
        <p:nvGraphicFramePr>
          <p:cNvPr id="5" name="Схема 16">
            <a:extLst>
              <a:ext uri="{FF2B5EF4-FFF2-40B4-BE49-F238E27FC236}">
                <a16:creationId xmlns:a16="http://schemas.microsoft.com/office/drawing/2014/main" id="{E9937FD9-FFB7-4A13-A635-1662B83D1B7B}"/>
              </a:ext>
            </a:extLst>
          </p:cNvPr>
          <p:cNvGraphicFramePr/>
          <p:nvPr/>
        </p:nvGraphicFramePr>
        <p:xfrm>
          <a:off x="2626314" y="1533232"/>
          <a:ext cx="3891372" cy="4039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EE09040-BE09-4338-BAE9-E644DD1CC4FA}"/>
              </a:ext>
            </a:extLst>
          </p:cNvPr>
          <p:cNvSpPr txBox="1"/>
          <p:nvPr/>
        </p:nvSpPr>
        <p:spPr>
          <a:xfrm>
            <a:off x="3807904" y="24694"/>
            <a:ext cx="28997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defTabSz="457200">
              <a:tabLst>
                <a:tab pos="84138" algn="l"/>
              </a:tabLst>
            </a:pPr>
            <a:r>
              <a:rPr lang="en-US" sz="1100" dirty="0">
                <a:solidFill>
                  <a:srgbClr val="2F5897"/>
                </a:solidFill>
                <a:latin typeface="Arial Narrow" panose="020B0606020202030204" pitchFamily="34" charset="0"/>
              </a:rPr>
              <a:t>Key fora for digital economy development</a:t>
            </a:r>
            <a:endParaRPr lang="ru-RU" sz="1100" dirty="0">
              <a:solidFill>
                <a:srgbClr val="2F5897"/>
              </a:solidFill>
              <a:latin typeface="Arial Narrow" panose="020B0606020202030204" pitchFamily="34" charset="0"/>
            </a:endParaRPr>
          </a:p>
          <a:p>
            <a:pPr marL="108000" indent="-285750" defTabSz="457200">
              <a:buFont typeface="Arial" panose="020B0604020202020204" pitchFamily="34" charset="0"/>
              <a:buChar char="•"/>
              <a:tabLst>
                <a:tab pos="84138" algn="l"/>
              </a:tabLst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Spectrum management &amp; frequency allocation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;</a:t>
            </a:r>
          </a:p>
          <a:p>
            <a:pPr marL="108000" indent="-285750" defTabSz="457200">
              <a:buFont typeface="Arial" panose="020B0604020202020204" pitchFamily="34" charset="0"/>
              <a:buChar char="•"/>
              <a:tabLst>
                <a:tab pos="84138" algn="l"/>
              </a:tabLst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Technical standards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;</a:t>
            </a:r>
          </a:p>
          <a:p>
            <a:pPr marL="108000" indent="-285750" defTabSz="457200">
              <a:buFont typeface="Arial" panose="020B0604020202020204" pitchFamily="34" charset="0"/>
              <a:buChar char="•"/>
              <a:tabLst>
                <a:tab pos="84138" algn="l"/>
              </a:tabLst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Information society (comprehensive approach)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;</a:t>
            </a:r>
          </a:p>
          <a:p>
            <a:pPr marL="108000" indent="-285750" defTabSz="457200">
              <a:buFont typeface="Arial" panose="020B0604020202020204" pitchFamily="34" charset="0"/>
              <a:buChar char="•"/>
              <a:tabLst>
                <a:tab pos="84138" algn="l"/>
              </a:tabLst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All aspects of ICT implementation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endParaRPr lang="en-US" sz="11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defTabSz="457200">
              <a:tabLst>
                <a:tab pos="84138" algn="l"/>
              </a:tabLst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(from infrastructure &amp; security </a:t>
            </a:r>
          </a:p>
          <a:p>
            <a:pPr defTabSz="457200">
              <a:tabLst>
                <a:tab pos="84138" algn="l"/>
              </a:tabLst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to new ICT solutions)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.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ru-RU" sz="11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4">
            <a:extLst>
              <a:ext uri="{FF2B5EF4-FFF2-40B4-BE49-F238E27FC236}">
                <a16:creationId xmlns:a16="http://schemas.microsoft.com/office/drawing/2014/main" id="{A887A8B1-6464-49B3-A706-06A0D393113F}"/>
              </a:ext>
            </a:extLst>
          </p:cNvPr>
          <p:cNvSpPr/>
          <p:nvPr/>
        </p:nvSpPr>
        <p:spPr>
          <a:xfrm>
            <a:off x="5728215" y="1022679"/>
            <a:ext cx="3582313" cy="1291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/>
            <a:r>
              <a:rPr lang="en-US" sz="1100" dirty="0">
                <a:solidFill>
                  <a:srgbClr val="2F5897"/>
                </a:solidFill>
                <a:latin typeface="Arial Narrow" panose="020B0606020202030204" pitchFamily="34" charset="0"/>
              </a:rPr>
              <a:t>International trade agenda</a:t>
            </a:r>
            <a:r>
              <a:rPr lang="ru-RU" sz="1100" dirty="0">
                <a:solidFill>
                  <a:srgbClr val="2F5897"/>
                </a:solidFill>
                <a:latin typeface="Arial Narrow" panose="020B0606020202030204" pitchFamily="34" charset="0"/>
              </a:rPr>
              <a:t>: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Shaping of e-commerce and digital trade scope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Market access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;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Moratorium on customs duties on e-transmissions;</a:t>
            </a:r>
            <a:endParaRPr lang="ru-RU" sz="11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Trade facilitation;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Competition;</a:t>
            </a:r>
            <a:endParaRPr lang="ru-RU" sz="11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Intellectual property (IP) and consumer rights</a:t>
            </a:r>
          </a:p>
        </p:txBody>
      </p:sp>
      <p:sp>
        <p:nvSpPr>
          <p:cNvPr id="8" name="Прямоугольник 15">
            <a:extLst>
              <a:ext uri="{FF2B5EF4-FFF2-40B4-BE49-F238E27FC236}">
                <a16:creationId xmlns:a16="http://schemas.microsoft.com/office/drawing/2014/main" id="{9C571BF8-1493-47B5-8A55-C5C0966FCF3D}"/>
              </a:ext>
            </a:extLst>
          </p:cNvPr>
          <p:cNvSpPr/>
          <p:nvPr/>
        </p:nvSpPr>
        <p:spPr>
          <a:xfrm>
            <a:off x="1930051" y="948685"/>
            <a:ext cx="2225588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/>
            <a:r>
              <a:rPr lang="en-US" sz="1100" dirty="0">
                <a:solidFill>
                  <a:schemeClr val="accent4"/>
                </a:solidFill>
                <a:latin typeface="Arial Narrow" panose="020B0606020202030204" pitchFamily="34" charset="0"/>
              </a:rPr>
              <a:t>Regulatory standards </a:t>
            </a:r>
            <a:r>
              <a:rPr lang="en-US" sz="1100" dirty="0">
                <a:solidFill>
                  <a:srgbClr val="2F5897"/>
                </a:solidFill>
                <a:latin typeface="Arial Narrow" panose="020B0606020202030204" pitchFamily="34" charset="0"/>
              </a:rPr>
              <a:t>development</a:t>
            </a:r>
            <a:r>
              <a:rPr lang="ru-RU" sz="1100" dirty="0">
                <a:solidFill>
                  <a:srgbClr val="2F5897"/>
                </a:solidFill>
                <a:latin typeface="Arial Narrow" panose="020B0606020202030204" pitchFamily="34" charset="0"/>
              </a:rPr>
              <a:t>: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Information security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en-GB" sz="1100" dirty="0">
                <a:solidFill>
                  <a:prstClr val="black"/>
                </a:solidFill>
                <a:latin typeface="Arial Narrow" panose="020B0606020202030204" pitchFamily="34" charset="0"/>
              </a:rPr>
              <a:t>personal privacy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 Internet openness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, </a:t>
            </a: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environment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;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Data for innovative economic development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; 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Competition;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Technologies;</a:t>
            </a:r>
            <a:endParaRPr lang="ru-RU" sz="11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E-commerce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9" name="Прямоугольник 14">
            <a:extLst>
              <a:ext uri="{FF2B5EF4-FFF2-40B4-BE49-F238E27FC236}">
                <a16:creationId xmlns:a16="http://schemas.microsoft.com/office/drawing/2014/main" id="{FA869F8C-D5A0-44CC-92D7-83BA755728FC}"/>
              </a:ext>
            </a:extLst>
          </p:cNvPr>
          <p:cNvSpPr/>
          <p:nvPr/>
        </p:nvSpPr>
        <p:spPr>
          <a:xfrm>
            <a:off x="201575" y="3591493"/>
            <a:ext cx="2588958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/>
            <a:r>
              <a:rPr lang="en-US" sz="1100" dirty="0">
                <a:solidFill>
                  <a:srgbClr val="2F5897"/>
                </a:solidFill>
                <a:latin typeface="Arial Narrow" panose="020B0606020202030204" pitchFamily="34" charset="0"/>
              </a:rPr>
              <a:t>Common approach to digital economy </a:t>
            </a:r>
            <a:r>
              <a:rPr lang="ru-RU" sz="1100" dirty="0">
                <a:solidFill>
                  <a:srgbClr val="2F5897"/>
                </a:solidFill>
                <a:latin typeface="Arial Narrow" panose="020B0606020202030204" pitchFamily="34" charset="0"/>
              </a:rPr>
              <a:t>: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Infrastructure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;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Inclusiveness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;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Digital skills development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; 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Industries’ digitalization;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Digital economy measurement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; 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Intellectual property (IP) and consumer rights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; 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Competition;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E-commerce </a:t>
            </a:r>
          </a:p>
          <a:p>
            <a:pPr lvl="0" defTabSz="457200"/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&amp; digital trade.</a:t>
            </a:r>
            <a:endParaRPr lang="ru-RU" sz="11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11">
            <a:extLst>
              <a:ext uri="{FF2B5EF4-FFF2-40B4-BE49-F238E27FC236}">
                <a16:creationId xmlns:a16="http://schemas.microsoft.com/office/drawing/2014/main" id="{FC02F18B-9241-4A3A-8149-1F6CE8EE0047}"/>
              </a:ext>
            </a:extLst>
          </p:cNvPr>
          <p:cNvSpPr/>
          <p:nvPr/>
        </p:nvSpPr>
        <p:spPr>
          <a:xfrm>
            <a:off x="-47943" y="2157115"/>
            <a:ext cx="2214535" cy="1463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/>
            <a:r>
              <a:rPr lang="en-US" sz="1100" dirty="0">
                <a:solidFill>
                  <a:srgbClr val="2F5897"/>
                </a:solidFill>
                <a:latin typeface="Arial Narrow" panose="020B0606020202030204" pitchFamily="34" charset="0"/>
              </a:rPr>
              <a:t>Common approach to digital economy</a:t>
            </a:r>
            <a:r>
              <a:rPr lang="ru-RU" sz="1100" dirty="0">
                <a:solidFill>
                  <a:srgbClr val="2F5897"/>
                </a:solidFill>
                <a:latin typeface="Arial Narrow" panose="020B0606020202030204" pitchFamily="34" charset="0"/>
              </a:rPr>
              <a:t>: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Digital economy for development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;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Inclusiveness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;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Employment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;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E-commerce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;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Security &amp; data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;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Competitiveness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;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Consumer rights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DAB41F-CF32-4DBC-9E7D-E594FB5874B8}"/>
              </a:ext>
            </a:extLst>
          </p:cNvPr>
          <p:cNvSpPr txBox="1"/>
          <p:nvPr/>
        </p:nvSpPr>
        <p:spPr>
          <a:xfrm>
            <a:off x="6089655" y="4952664"/>
            <a:ext cx="237021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100" dirty="0">
                <a:solidFill>
                  <a:srgbClr val="2F5897"/>
                </a:solidFill>
                <a:latin typeface="Arial Narrow" panose="020B0606020202030204" pitchFamily="34" charset="0"/>
              </a:rPr>
              <a:t>Common regional approach to digital economy </a:t>
            </a:r>
            <a:r>
              <a:rPr lang="ru-RU" sz="1100" dirty="0">
                <a:solidFill>
                  <a:srgbClr val="2F5897"/>
                </a:solidFill>
                <a:latin typeface="Arial Narrow" panose="020B0606020202030204" pitchFamily="34" charset="0"/>
              </a:rPr>
              <a:t>: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Regional digital ecosystem 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(</a:t>
            </a: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security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);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Digital infrastructure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;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E-commerce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;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Innovations and domestic technologies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;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Digital divide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12" name="Прямоугольник 8">
            <a:extLst>
              <a:ext uri="{FF2B5EF4-FFF2-40B4-BE49-F238E27FC236}">
                <a16:creationId xmlns:a16="http://schemas.microsoft.com/office/drawing/2014/main" id="{FB9B6DBB-D6B5-4A52-A8FB-11C4DCE6B2C9}"/>
              </a:ext>
            </a:extLst>
          </p:cNvPr>
          <p:cNvSpPr/>
          <p:nvPr/>
        </p:nvSpPr>
        <p:spPr>
          <a:xfrm>
            <a:off x="6625001" y="3223187"/>
            <a:ext cx="226854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/>
            <a:r>
              <a:rPr lang="en-US" sz="1100" dirty="0">
                <a:solidFill>
                  <a:srgbClr val="2F5897"/>
                </a:solidFill>
                <a:latin typeface="Arial Narrow" panose="020B0606020202030204" pitchFamily="34" charset="0"/>
              </a:rPr>
              <a:t>Common regional approach to digital economy</a:t>
            </a:r>
            <a:r>
              <a:rPr lang="ru-RU" sz="1100" dirty="0">
                <a:solidFill>
                  <a:srgbClr val="2F5897"/>
                </a:solidFill>
                <a:latin typeface="Arial Narrow" panose="020B0606020202030204" pitchFamily="34" charset="0"/>
              </a:rPr>
              <a:t>:</a:t>
            </a:r>
          </a:p>
          <a:p>
            <a:pPr marL="171450" lvl="0" indent="-1714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Infrastructure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;</a:t>
            </a:r>
          </a:p>
          <a:p>
            <a:pPr marL="171450" lvl="0" indent="-1714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Interoperability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;</a:t>
            </a:r>
            <a:endParaRPr lang="en-US" sz="11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171450" lvl="0" indent="-1714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Emerging technologies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;</a:t>
            </a:r>
          </a:p>
          <a:p>
            <a:pPr marL="171450" lvl="0" indent="-1714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Security &amp; Data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;</a:t>
            </a:r>
          </a:p>
          <a:p>
            <a:pPr marL="171450" lvl="0" indent="-1714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Measurement &amp; Evaluation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;</a:t>
            </a:r>
          </a:p>
          <a:p>
            <a:pPr marL="171450" lvl="0" indent="-1714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Inclusiveness &amp; human capital development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;</a:t>
            </a:r>
          </a:p>
          <a:p>
            <a:pPr marL="171450" lvl="0" indent="-1714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E-commerce &amp; trade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13" name="Прямоугольник 9">
            <a:extLst>
              <a:ext uri="{FF2B5EF4-FFF2-40B4-BE49-F238E27FC236}">
                <a16:creationId xmlns:a16="http://schemas.microsoft.com/office/drawing/2014/main" id="{075BA56F-6367-4B9D-932C-360C1CD4E9C2}"/>
              </a:ext>
            </a:extLst>
          </p:cNvPr>
          <p:cNvSpPr/>
          <p:nvPr/>
        </p:nvSpPr>
        <p:spPr>
          <a:xfrm>
            <a:off x="6483872" y="2413944"/>
            <a:ext cx="2843673" cy="949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/>
            <a:r>
              <a:rPr lang="en-US" sz="1100" dirty="0">
                <a:solidFill>
                  <a:srgbClr val="2F5897"/>
                </a:solidFill>
                <a:latin typeface="Arial Narrow" panose="020B0606020202030204" pitchFamily="34" charset="0"/>
              </a:rPr>
              <a:t>Inclusive and sustainable digital economy</a:t>
            </a:r>
            <a:r>
              <a:rPr lang="ru-RU" sz="1100" dirty="0">
                <a:solidFill>
                  <a:srgbClr val="2F5897"/>
                </a:solidFill>
                <a:latin typeface="Arial Narrow" panose="020B0606020202030204" pitchFamily="34" charset="0"/>
              </a:rPr>
              <a:t>:</a:t>
            </a:r>
          </a:p>
          <a:p>
            <a:pPr marL="171450" lvl="0" indent="-1714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E-commerce;</a:t>
            </a:r>
          </a:p>
          <a:p>
            <a:pPr marL="171450" lvl="0" indent="-1714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Industrial cooperation and competition;</a:t>
            </a:r>
          </a:p>
          <a:p>
            <a:pPr marL="171450" lvl="0" indent="-1714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MSMEs</a:t>
            </a:r>
            <a:endParaRPr lang="ru-RU" sz="11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defTabSz="457200"/>
            <a:endParaRPr lang="ru-RU" sz="11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0">
            <a:extLst>
              <a:ext uri="{FF2B5EF4-FFF2-40B4-BE49-F238E27FC236}">
                <a16:creationId xmlns:a16="http://schemas.microsoft.com/office/drawing/2014/main" id="{DC74F788-CE83-4BA7-9B3C-2D9ACD725EAF}"/>
              </a:ext>
            </a:extLst>
          </p:cNvPr>
          <p:cNvSpPr/>
          <p:nvPr/>
        </p:nvSpPr>
        <p:spPr>
          <a:xfrm>
            <a:off x="3791157" y="5715007"/>
            <a:ext cx="3379485" cy="949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/>
            <a:r>
              <a:rPr lang="en-US" sz="1100" dirty="0">
                <a:solidFill>
                  <a:srgbClr val="2F5897"/>
                </a:solidFill>
                <a:latin typeface="Arial Narrow" panose="020B0606020202030204" pitchFamily="34" charset="0"/>
              </a:rPr>
              <a:t>Common digital environment</a:t>
            </a:r>
            <a:r>
              <a:rPr lang="ru-RU" sz="1100" dirty="0">
                <a:solidFill>
                  <a:srgbClr val="2F5897"/>
                </a:solidFill>
                <a:latin typeface="Arial Narrow" panose="020B0606020202030204" pitchFamily="34" charset="0"/>
              </a:rPr>
              <a:t>:</a:t>
            </a:r>
          </a:p>
          <a:p>
            <a:pPr marL="171450" lvl="0" indent="-1714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Paperless trade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;</a:t>
            </a:r>
            <a:endParaRPr lang="en-US" sz="11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171450" lvl="0" indent="-1714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Trade informational system integration;</a:t>
            </a:r>
          </a:p>
          <a:p>
            <a:pPr marL="171450" lvl="0" indent="-1714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Information security and Trans-border Trust Environment;</a:t>
            </a:r>
          </a:p>
          <a:p>
            <a:pPr marL="171450" lvl="0" indent="-1714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Industrial cooperation.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9557AAD-A50B-4EEB-8293-43D5C7A8D37A}"/>
              </a:ext>
            </a:extLst>
          </p:cNvPr>
          <p:cNvSpPr/>
          <p:nvPr/>
        </p:nvSpPr>
        <p:spPr>
          <a:xfrm>
            <a:off x="1930051" y="5146914"/>
            <a:ext cx="2588958" cy="1463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/>
            <a:r>
              <a:rPr lang="en-US" sz="1100" dirty="0">
                <a:solidFill>
                  <a:srgbClr val="2F5897"/>
                </a:solidFill>
                <a:latin typeface="Arial Narrow" panose="020B0606020202030204" pitchFamily="34" charset="0"/>
              </a:rPr>
              <a:t>Common approach to digital economy </a:t>
            </a:r>
            <a:r>
              <a:rPr lang="ru-RU" sz="1100" dirty="0">
                <a:solidFill>
                  <a:srgbClr val="2F5897"/>
                </a:solidFill>
                <a:latin typeface="Arial Narrow" panose="020B0606020202030204" pitchFamily="34" charset="0"/>
              </a:rPr>
              <a:t>: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E-commerce;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Information security;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Digital tech for business;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Innovations;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Finance and banking;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E-government;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Human capital</a:t>
            </a:r>
            <a:endParaRPr lang="ru-RU" sz="11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80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0224" y="390233"/>
            <a:ext cx="8229600" cy="587509"/>
          </a:xfrm>
        </p:spPr>
        <p:txBody>
          <a:bodyPr>
            <a:noAutofit/>
          </a:bodyPr>
          <a:lstStyle/>
          <a:p>
            <a:r>
              <a:rPr lang="en-US" sz="2600" dirty="0"/>
              <a:t>Digital Trade Policy Agenda: BRICS Common Interests</a:t>
            </a:r>
            <a:endParaRPr lang="ru-RU" sz="2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33FF-B3CE-4CDC-A681-B41E3EBA36BB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8" name="Правильный пятиугольник 7"/>
          <p:cNvSpPr/>
          <p:nvPr/>
        </p:nvSpPr>
        <p:spPr>
          <a:xfrm>
            <a:off x="2031575" y="2903723"/>
            <a:ext cx="2742952" cy="3255477"/>
          </a:xfrm>
          <a:prstGeom prst="pentagon">
            <a:avLst/>
          </a:prstGeom>
          <a:solidFill>
            <a:schemeClr val="accent6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635283"/>
            <a:ext cx="233959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i="1" dirty="0">
                <a:latin typeface="Arial Narrow" panose="020B0606020202030204" pitchFamily="34" charset="0"/>
              </a:rPr>
              <a:t>Brazil: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400" dirty="0">
                <a:latin typeface="Arial Narrow" panose="020B0606020202030204" pitchFamily="34" charset="0"/>
              </a:rPr>
              <a:t>consumers and IPRs protection (including ODR),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400" dirty="0">
                <a:latin typeface="Arial Narrow" panose="020B0606020202030204" pitchFamily="34" charset="0"/>
              </a:rPr>
              <a:t>data security,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400" dirty="0">
                <a:latin typeface="Arial Narrow" panose="020B0606020202030204" pitchFamily="34" charset="0"/>
              </a:rPr>
              <a:t>1st Mode Supply,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400" dirty="0">
                <a:latin typeface="Arial Narrow" panose="020B0606020202030204" pitchFamily="34" charset="0"/>
              </a:rPr>
              <a:t>paperless trade (including digital signatures)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143" y="4508576"/>
            <a:ext cx="220044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i="1" dirty="0">
                <a:latin typeface="Arial Narrow" panose="020B0606020202030204" pitchFamily="34" charset="0"/>
              </a:rPr>
              <a:t>Russia: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400" dirty="0">
                <a:latin typeface="Arial Narrow" panose="020B0606020202030204" pitchFamily="34" charset="0"/>
              </a:rPr>
              <a:t>paperless trade,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400" dirty="0">
                <a:latin typeface="Arial Narrow" panose="020B0606020202030204" pitchFamily="34" charset="0"/>
              </a:rPr>
              <a:t>IPRs and consumers protection,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400" dirty="0">
                <a:latin typeface="Arial Narrow" panose="020B0606020202030204" pitchFamily="34" charset="0"/>
              </a:rPr>
              <a:t>electronic payments,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400" dirty="0">
                <a:latin typeface="Arial Narrow" panose="020B0606020202030204" pitchFamily="34" charset="0"/>
              </a:rPr>
              <a:t>information and data security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834795" y="6001751"/>
            <a:ext cx="23520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i="1" dirty="0">
                <a:latin typeface="Arial Narrow" panose="020B0606020202030204" pitchFamily="34" charset="0"/>
              </a:rPr>
              <a:t>India: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400" dirty="0">
                <a:latin typeface="Arial Narrow" panose="020B0606020202030204" pitchFamily="34" charset="0"/>
              </a:rPr>
              <a:t>need to rethink moratorium on electronic transmissions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706465" y="2735900"/>
            <a:ext cx="23620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i="1" dirty="0">
                <a:latin typeface="Arial Narrow" panose="020B0606020202030204" pitchFamily="34" charset="0"/>
              </a:rPr>
              <a:t>South Africa: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400" dirty="0">
                <a:latin typeface="Arial Narrow" panose="020B0606020202030204" pitchFamily="34" charset="0"/>
              </a:rPr>
              <a:t>need to rethink moratorium on electronic transmissions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680059" y="4271323"/>
            <a:ext cx="256384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i="1" dirty="0">
                <a:latin typeface="Arial Narrow" panose="020B0606020202030204" pitchFamily="34" charset="0"/>
              </a:rPr>
              <a:t>China: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400" dirty="0">
                <a:latin typeface="Arial Narrow" panose="020B0606020202030204" pitchFamily="34" charset="0"/>
              </a:rPr>
              <a:t>need to rethink moratorium on </a:t>
            </a:r>
          </a:p>
          <a:p>
            <a:pPr algn="just"/>
            <a:r>
              <a:rPr lang="en-US" sz="1400" dirty="0">
                <a:latin typeface="Arial Narrow" panose="020B0606020202030204" pitchFamily="34" charset="0"/>
              </a:rPr>
              <a:t>        electronic transmissions,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400" dirty="0">
                <a:latin typeface="Arial Narrow" panose="020B0606020202030204" pitchFamily="34" charset="0"/>
              </a:rPr>
              <a:t>paperless trade and trade facilitation,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400" dirty="0">
                <a:latin typeface="Arial Narrow" panose="020B0606020202030204" pitchFamily="34" charset="0"/>
              </a:rPr>
              <a:t>logistics and e-commerce related services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423296" y="3739967"/>
            <a:ext cx="20329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>
                <a:latin typeface="Arial Narrow" panose="020B0606020202030204" pitchFamily="34" charset="0"/>
              </a:rPr>
              <a:t>BRICS common interests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400" dirty="0">
                <a:latin typeface="Arial Narrow" panose="020B0606020202030204" pitchFamily="34" charset="0"/>
              </a:rPr>
              <a:t>gradual liberalization </a:t>
            </a:r>
          </a:p>
          <a:p>
            <a:pPr algn="just"/>
            <a:r>
              <a:rPr lang="en-US" sz="1400" dirty="0">
                <a:latin typeface="Arial Narrow" panose="020B0606020202030204" pitchFamily="34" charset="0"/>
              </a:rPr>
              <a:t>(incl. moratorium on e-transmissions),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400" dirty="0">
                <a:latin typeface="Arial Narrow" panose="020B0606020202030204" pitchFamily="34" charset="0"/>
              </a:rPr>
              <a:t>information security,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400" dirty="0">
                <a:latin typeface="Arial Narrow" panose="020B0606020202030204" pitchFamily="34" charset="0"/>
              </a:rPr>
              <a:t>paperless trade,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400" dirty="0">
                <a:latin typeface="Arial Narrow" panose="020B0606020202030204" pitchFamily="34" charset="0"/>
              </a:rPr>
              <a:t>electronic payments,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400" dirty="0">
                <a:latin typeface="Arial Narrow" panose="020B0606020202030204" pitchFamily="34" charset="0"/>
              </a:rPr>
              <a:t>consumers </a:t>
            </a:r>
          </a:p>
          <a:p>
            <a:pPr algn="just"/>
            <a:r>
              <a:rPr lang="en-US" sz="1400" dirty="0">
                <a:latin typeface="Arial Narrow" panose="020B0606020202030204" pitchFamily="34" charset="0"/>
              </a:rPr>
              <a:t> and IPRs protection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27644" y="841163"/>
            <a:ext cx="888871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800" i="1" dirty="0">
                <a:latin typeface="Arial Narrow" panose="020B0606020202030204" pitchFamily="34" charset="0"/>
              </a:rPr>
              <a:t>BRICS digital trade policy is more restrictive than in developed countries, but the difference is less significant than expected.</a:t>
            </a:r>
          </a:p>
          <a:p>
            <a:pPr lvl="0"/>
            <a:r>
              <a:rPr lang="en-US" sz="1800" i="1" dirty="0">
                <a:latin typeface="Arial Narrow" panose="020B0606020202030204" pitchFamily="34" charset="0"/>
              </a:rPr>
              <a:t>Policy reforms will ease market access and increase the variety of services provided, but it has particular limitations: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national and information security,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competitiveness of domestic (including infant) industries.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14010" y="2066063"/>
            <a:ext cx="20576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800" dirty="0">
                <a:latin typeface="Arial Narrow" panose="020B0606020202030204" pitchFamily="34" charset="0"/>
              </a:rPr>
              <a:t>Step-by-step approach</a:t>
            </a:r>
          </a:p>
          <a:p>
            <a:pPr lvl="0" algn="ctr"/>
            <a:endParaRPr lang="en-US" sz="1800" dirty="0">
              <a:latin typeface="Arial Narrow" panose="020B0606020202030204" pitchFamily="34" charset="0"/>
            </a:endParaRPr>
          </a:p>
          <a:p>
            <a:pPr lvl="0" algn="ctr"/>
            <a:r>
              <a:rPr lang="en-US" sz="1800" dirty="0">
                <a:latin typeface="Arial Narrow" panose="020B0606020202030204" pitchFamily="34" charset="0"/>
              </a:rPr>
              <a:t>comprehensive regulation </a:t>
            </a:r>
          </a:p>
          <a:p>
            <a:pPr lvl="0" algn="ctr"/>
            <a:endParaRPr lang="en-US" sz="1800" dirty="0">
              <a:latin typeface="Arial Narrow" panose="020B0606020202030204" pitchFamily="34" charset="0"/>
            </a:endParaRPr>
          </a:p>
          <a:p>
            <a:pPr lvl="0" algn="ctr"/>
            <a:r>
              <a:rPr lang="en-US" sz="1800" dirty="0">
                <a:latin typeface="Arial Narrow" panose="020B0606020202030204" pitchFamily="34" charset="0"/>
              </a:rPr>
              <a:t>gradual liberalization</a:t>
            </a: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6514010" y="1959715"/>
            <a:ext cx="2037249" cy="211547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2200" dirty="0">
              <a:latin typeface="Arial Narrow" panose="020B0606020202030204" pitchFamily="34" charset="0"/>
            </a:endParaRPr>
          </a:p>
        </p:txBody>
      </p:sp>
      <p:sp>
        <p:nvSpPr>
          <p:cNvPr id="19" name="Равно 18"/>
          <p:cNvSpPr/>
          <p:nvPr/>
        </p:nvSpPr>
        <p:spPr>
          <a:xfrm rot="5400000">
            <a:off x="7404132" y="2712913"/>
            <a:ext cx="297845" cy="169981"/>
          </a:xfrm>
          <a:prstGeom prst="mathEqual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люс 19"/>
          <p:cNvSpPr/>
          <p:nvPr/>
        </p:nvSpPr>
        <p:spPr>
          <a:xfrm>
            <a:off x="7468064" y="3406961"/>
            <a:ext cx="169982" cy="251631"/>
          </a:xfrm>
          <a:prstGeom prst="mathPlus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3" name="Соединительная линия уступом 22"/>
          <p:cNvCxnSpPr>
            <a:cxnSpLocks/>
          </p:cNvCxnSpPr>
          <p:nvPr/>
        </p:nvCxnSpPr>
        <p:spPr>
          <a:xfrm rot="10800000">
            <a:off x="4322665" y="5930787"/>
            <a:ext cx="2827924" cy="366537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212716" y="4463923"/>
            <a:ext cx="16146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800" dirty="0">
                <a:latin typeface="Arial Narrow" panose="020B0606020202030204" pitchFamily="34" charset="0"/>
              </a:rPr>
              <a:t>WTO agenda:</a:t>
            </a:r>
          </a:p>
          <a:p>
            <a:pPr lvl="0" algn="ctr"/>
            <a:endParaRPr lang="en-US" sz="1800" dirty="0">
              <a:latin typeface="Arial Narrow" panose="020B0606020202030204" pitchFamily="34" charset="0"/>
            </a:endParaRPr>
          </a:p>
          <a:p>
            <a:pPr lvl="0" algn="ctr"/>
            <a:r>
              <a:rPr lang="en-US" sz="1800" dirty="0">
                <a:latin typeface="Arial Narrow" panose="020B0606020202030204" pitchFamily="34" charset="0"/>
              </a:rPr>
              <a:t>trade policy only</a:t>
            </a:r>
          </a:p>
          <a:p>
            <a:pPr lvl="0" algn="ctr"/>
            <a:endParaRPr lang="en-US" sz="1800" dirty="0">
              <a:latin typeface="Arial Narrow" panose="020B0606020202030204" pitchFamily="34" charset="0"/>
            </a:endParaRPr>
          </a:p>
          <a:p>
            <a:pPr lvl="0" algn="ctr"/>
            <a:r>
              <a:rPr lang="en-US" sz="1800" dirty="0">
                <a:latin typeface="Arial Narrow" panose="020B0606020202030204" pitchFamily="34" charset="0"/>
              </a:rPr>
              <a:t>scope and modalities</a:t>
            </a:r>
          </a:p>
          <a:p>
            <a:pPr lvl="0" algn="ctr"/>
            <a:endParaRPr lang="en-US" sz="1800" dirty="0">
              <a:latin typeface="Arial Narrow" panose="020B0606020202030204" pitchFamily="34" charset="0"/>
            </a:endParaRPr>
          </a:p>
          <a:p>
            <a:pPr lvl="0" algn="ctr"/>
            <a:endParaRPr lang="en-US" sz="1800" dirty="0">
              <a:latin typeface="Arial Narrow" panose="020B0606020202030204" pitchFamily="34" charset="0"/>
            </a:endParaRPr>
          </a:p>
          <a:p>
            <a:pPr lvl="0" algn="ctr"/>
            <a:endParaRPr lang="en-US" sz="1800" dirty="0">
              <a:latin typeface="Arial Narrow" panose="020B0606020202030204" pitchFamily="34" charset="0"/>
            </a:endParaRPr>
          </a:p>
        </p:txBody>
      </p:sp>
      <p:sp>
        <p:nvSpPr>
          <p:cNvPr id="25" name="Равно 24"/>
          <p:cNvSpPr/>
          <p:nvPr/>
        </p:nvSpPr>
        <p:spPr>
          <a:xfrm rot="5400000">
            <a:off x="7813227" y="4861670"/>
            <a:ext cx="297845" cy="169981"/>
          </a:xfrm>
          <a:prstGeom prst="mathEqual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Плюс 25"/>
          <p:cNvSpPr/>
          <p:nvPr/>
        </p:nvSpPr>
        <p:spPr>
          <a:xfrm>
            <a:off x="7877158" y="5378568"/>
            <a:ext cx="169982" cy="251631"/>
          </a:xfrm>
          <a:prstGeom prst="mathPlus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Объект 2"/>
          <p:cNvSpPr txBox="1">
            <a:spLocks/>
          </p:cNvSpPr>
          <p:nvPr/>
        </p:nvSpPr>
        <p:spPr>
          <a:xfrm>
            <a:off x="7203066" y="4371407"/>
            <a:ext cx="1562367" cy="194515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2200" dirty="0">
              <a:latin typeface="Arial Narrow" panose="020B0606020202030204" pitchFamily="34" charset="0"/>
            </a:endParaRPr>
          </a:p>
        </p:txBody>
      </p:sp>
      <p:cxnSp>
        <p:nvCxnSpPr>
          <p:cNvPr id="29" name="Соединительная линия уступом 28"/>
          <p:cNvCxnSpPr>
            <a:cxnSpLocks/>
          </p:cNvCxnSpPr>
          <p:nvPr/>
        </p:nvCxnSpPr>
        <p:spPr>
          <a:xfrm>
            <a:off x="5269584" y="2332618"/>
            <a:ext cx="1159175" cy="461634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cxnSpLocks/>
            <a:endCxn id="28" idx="0"/>
          </p:cNvCxnSpPr>
          <p:nvPr/>
        </p:nvCxnSpPr>
        <p:spPr>
          <a:xfrm>
            <a:off x="7984249" y="4119267"/>
            <a:ext cx="1" cy="25214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84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48BA514-447C-7F49-97D9-170D34435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33FF-B3CE-4CDC-A681-B41E3EBA36BB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4CCA18D-3808-3F47-A6ED-11DE45AD7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940" y="2363691"/>
            <a:ext cx="8229600" cy="1142999"/>
          </a:xfrm>
        </p:spPr>
        <p:txBody>
          <a:bodyPr/>
          <a:lstStyle/>
          <a:p>
            <a:r>
              <a:rPr lang="en-US" dirty="0"/>
              <a:t>Thank you for your attention</a:t>
            </a:r>
            <a:r>
              <a:rPr lang="ru-RU" dirty="0"/>
              <a:t>!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64940" y="3604102"/>
            <a:ext cx="8331959" cy="1246740"/>
          </a:xfrm>
          <a:prstGeom prst="rect">
            <a:avLst/>
          </a:prstGeom>
        </p:spPr>
        <p:txBody>
          <a:bodyPr vert="horz" lIns="116733" tIns="58366" rIns="116733" bIns="58366" rtlCol="0">
            <a:normAutofit/>
          </a:bodyPr>
          <a:lstStyle>
            <a:lvl1pPr marL="437748" indent="-437748" algn="l" defTabSz="11673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PT Sans" pitchFamily="34" charset="-52"/>
                <a:ea typeface="+mn-ea"/>
                <a:cs typeface="+mn-cs"/>
              </a:defRPr>
            </a:lvl1pPr>
            <a:lvl2pPr marL="948453" indent="-364790" algn="l" defTabSz="116732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PT Sans" pitchFamily="34" charset="-52"/>
                <a:ea typeface="+mn-ea"/>
                <a:cs typeface="+mn-cs"/>
              </a:defRPr>
            </a:lvl2pPr>
            <a:lvl3pPr marL="1459158" indent="-291832" algn="l" defTabSz="11673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PT Sans" pitchFamily="34" charset="-52"/>
                <a:ea typeface="+mn-ea"/>
                <a:cs typeface="+mn-cs"/>
              </a:defRPr>
            </a:lvl3pPr>
            <a:lvl4pPr marL="2042822" indent="-291832" algn="l" defTabSz="116732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PT Sans" pitchFamily="34" charset="-52"/>
                <a:ea typeface="+mn-ea"/>
                <a:cs typeface="+mn-cs"/>
              </a:defRPr>
            </a:lvl4pPr>
            <a:lvl5pPr marL="2626485" indent="-291832" algn="l" defTabSz="116732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PT Sans" pitchFamily="34" charset="-52"/>
                <a:ea typeface="+mn-ea"/>
                <a:cs typeface="+mn-cs"/>
              </a:defRPr>
            </a:lvl5pPr>
            <a:lvl6pPr marL="3210148" indent="-291832" algn="l" defTabSz="11673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793812" indent="-291832" algn="l" defTabSz="11673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377475" indent="-291832" algn="l" defTabSz="11673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961138" indent="-291832" algn="l" defTabSz="11673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Tatiana Flegontova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64940" y="4268964"/>
            <a:ext cx="8151441" cy="1817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82" dirty="0">
                <a:latin typeface="PT Sans" pitchFamily="34" charset="-52"/>
                <a:ea typeface="Open Sans SemiBold" pitchFamily="34" charset="0"/>
                <a:cs typeface="Open Sans SemiBold" pitchFamily="34" charset="0"/>
              </a:rPr>
              <a:t>Institute for International Economics and Finance</a:t>
            </a:r>
          </a:p>
          <a:p>
            <a:r>
              <a:rPr lang="en-US" sz="1582" dirty="0">
                <a:latin typeface="PT Sans" pitchFamily="34" charset="-52"/>
                <a:ea typeface="Open Sans SemiBold" pitchFamily="34" charset="0"/>
                <a:cs typeface="Open Sans SemiBold" pitchFamily="34" charset="0"/>
              </a:rPr>
              <a:t>Deputy Head of Institute</a:t>
            </a:r>
          </a:p>
          <a:p>
            <a:endParaRPr lang="en-US" sz="1582" dirty="0">
              <a:latin typeface="PT Sans" pitchFamily="34" charset="-52"/>
              <a:ea typeface="Open Sans SemiBold" pitchFamily="34" charset="0"/>
              <a:cs typeface="Open Sans SemiBold" pitchFamily="34" charset="0"/>
            </a:endParaRPr>
          </a:p>
          <a:p>
            <a:r>
              <a:rPr lang="en-US" sz="1582" dirty="0">
                <a:latin typeface="PT Sans" pitchFamily="34" charset="-52"/>
                <a:ea typeface="Open Sans SemiBold" pitchFamily="34" charset="0"/>
                <a:cs typeface="Open Sans SemiBold" pitchFamily="34" charset="0"/>
              </a:rPr>
              <a:t>Email: tatyanaflegontova@gmail.com</a:t>
            </a:r>
          </a:p>
          <a:p>
            <a:r>
              <a:rPr lang="en-US" sz="1582" dirty="0">
                <a:latin typeface="PT Sans" pitchFamily="34" charset="-52"/>
                <a:ea typeface="Open Sans SemiBold" pitchFamily="34" charset="0"/>
                <a:cs typeface="Open Sans SemiBold" pitchFamily="34" charset="0"/>
              </a:rPr>
              <a:t>Website: https://www.vavt-imef.ru/</a:t>
            </a:r>
          </a:p>
          <a:p>
            <a:r>
              <a:rPr lang="en-US" sz="1582" dirty="0">
                <a:latin typeface="PT Sans" pitchFamily="34" charset="-52"/>
                <a:ea typeface="Open Sans SemiBold" pitchFamily="34" charset="0"/>
                <a:cs typeface="Open Sans SemiBold" pitchFamily="34" charset="0"/>
              </a:rPr>
              <a:t>Twitter: @</a:t>
            </a:r>
            <a:r>
              <a:rPr lang="en-US" sz="1582" dirty="0" err="1">
                <a:latin typeface="PT Sans" pitchFamily="34" charset="-52"/>
                <a:ea typeface="Open Sans SemiBold" pitchFamily="34" charset="0"/>
                <a:cs typeface="Open Sans SemiBold" pitchFamily="34" charset="0"/>
              </a:rPr>
              <a:t>AnalyticsIMEF</a:t>
            </a:r>
            <a:endParaRPr lang="en-US" sz="1582" dirty="0">
              <a:latin typeface="PT Sans" pitchFamily="34" charset="-52"/>
              <a:ea typeface="Open Sans SemiBold" pitchFamily="34" charset="0"/>
              <a:cs typeface="Open Sans SemiBold" pitchFamily="34" charset="0"/>
            </a:endParaRPr>
          </a:p>
          <a:p>
            <a:r>
              <a:rPr lang="en-US" sz="1582" dirty="0">
                <a:latin typeface="PT Sans" pitchFamily="34" charset="-52"/>
                <a:ea typeface="Open Sans SemiBold" pitchFamily="34" charset="0"/>
                <a:cs typeface="Open Sans SemiBold" pitchFamily="34" charset="0"/>
              </a:rPr>
              <a:t>Facebook: @</a:t>
            </a:r>
            <a:r>
              <a:rPr lang="en-US" sz="1582" dirty="0" err="1">
                <a:latin typeface="PT Sans" pitchFamily="34" charset="-52"/>
                <a:ea typeface="Open Sans SemiBold" pitchFamily="34" charset="0"/>
                <a:cs typeface="Open Sans SemiBold" pitchFamily="34" charset="0"/>
              </a:rPr>
              <a:t>TorgIMEF</a:t>
            </a:r>
            <a:endParaRPr lang="en-US" sz="1582" dirty="0">
              <a:latin typeface="PT Sans" pitchFamily="34" charset="-52"/>
              <a:ea typeface="Open Sans SemiBold" pitchFamily="34" charset="0"/>
              <a:cs typeface="Open Sans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257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EA691A-E234-1F4F-B5AA-5919A8477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the Presentation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89B4F01-68A3-5E4D-90EB-8FCF4E56D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33FF-B3CE-4CDC-A681-B41E3EBA36BB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77635" y="1365532"/>
            <a:ext cx="8225777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3100" dirty="0">
                <a:latin typeface="Arial Narrow" panose="020B0606020202030204" pitchFamily="34" charset="0"/>
              </a:rPr>
              <a:t>The scope: what is digital trade and e-commerce? </a:t>
            </a:r>
            <a:endParaRPr lang="ru-RU" sz="3100" dirty="0">
              <a:latin typeface="Arial Narrow" panose="020B0606020202030204" pitchFamily="34" charset="0"/>
            </a:endParaRPr>
          </a:p>
          <a:p>
            <a:pPr algn="just"/>
            <a:endParaRPr lang="ru-RU" sz="3100" dirty="0">
              <a:latin typeface="Arial Narrow" panose="020B0606020202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3100" dirty="0">
                <a:latin typeface="Arial Narrow" panose="020B0606020202030204" pitchFamily="34" charset="0"/>
              </a:rPr>
              <a:t>Current market trends</a:t>
            </a:r>
            <a:endParaRPr lang="ru-RU" sz="3100" dirty="0">
              <a:latin typeface="Arial Narrow" panose="020B0606020202030204" pitchFamily="34" charset="0"/>
            </a:endParaRPr>
          </a:p>
          <a:p>
            <a:pPr algn="just"/>
            <a:endParaRPr lang="ru-RU" sz="3100" dirty="0">
              <a:latin typeface="Arial Narrow" panose="020B0606020202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3100" dirty="0">
                <a:latin typeface="Arial Narrow" panose="020B0606020202030204" pitchFamily="34" charset="0"/>
              </a:rPr>
              <a:t>Digital trade policy restrictiveness </a:t>
            </a:r>
            <a:endParaRPr lang="ru-RU" sz="3100" dirty="0">
              <a:latin typeface="Arial Narrow" panose="020B0606020202030204" pitchFamily="34" charset="0"/>
            </a:endParaRPr>
          </a:p>
          <a:p>
            <a:pPr algn="just"/>
            <a:endParaRPr lang="ru-RU" sz="3100" dirty="0">
              <a:latin typeface="Arial Narrow" panose="020B0606020202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3100" dirty="0">
                <a:latin typeface="Arial Narrow" panose="020B0606020202030204" pitchFamily="34" charset="0"/>
              </a:rPr>
              <a:t>International agenda</a:t>
            </a:r>
            <a:endParaRPr lang="ru-RU" sz="3100" dirty="0">
              <a:latin typeface="Arial Narrow" panose="020B0606020202030204" pitchFamily="34" charset="0"/>
            </a:endParaRPr>
          </a:p>
          <a:p>
            <a:pPr algn="just"/>
            <a:endParaRPr lang="en-US" sz="3100" dirty="0">
              <a:latin typeface="Arial Narrow" panose="020B0606020202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3100" dirty="0">
                <a:latin typeface="Arial Narrow" panose="020B0606020202030204" pitchFamily="34" charset="0"/>
              </a:rPr>
              <a:t>What is the area of the BRICS members’ common interest?</a:t>
            </a:r>
            <a:endParaRPr lang="ru-RU" sz="31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499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EA691A-E234-1F4F-B5AA-5919A8477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and Definitions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89B4F01-68A3-5E4D-90EB-8FCF4E56D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33FF-B3CE-4CDC-A681-B41E3EBA36BB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95468" y="1400005"/>
            <a:ext cx="8822108" cy="144549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200" b="1" dirty="0">
                <a:latin typeface="Arial Narrow" panose="020B0606020202030204" pitchFamily="34" charset="0"/>
              </a:rPr>
              <a:t>E-commerce (WTO, </a:t>
            </a:r>
            <a:r>
              <a:rPr lang="en-US" sz="2200" u="sng" dirty="0">
                <a:latin typeface="Arial Narrow" panose="020B0606020202030204" pitchFamily="34" charset="0"/>
                <a:ea typeface="Calibri"/>
                <a:cs typeface="Times New Roman"/>
              </a:rPr>
              <a:t>Declaration on Global Electronic Commerce</a:t>
            </a:r>
            <a:r>
              <a:rPr lang="ru-RU" sz="2200" dirty="0">
                <a:latin typeface="Arial Narrow" panose="020B0606020202030204" pitchFamily="34" charset="0"/>
                <a:ea typeface="Calibri"/>
              </a:rPr>
              <a:t>, 1998</a:t>
            </a:r>
            <a:r>
              <a:rPr lang="ru-RU" sz="2200" b="1" dirty="0">
                <a:latin typeface="Arial Narrow" panose="020B0606020202030204" pitchFamily="34" charset="0"/>
              </a:rPr>
              <a:t>): </a:t>
            </a:r>
            <a:r>
              <a:rPr lang="ru-RU" sz="2200" dirty="0">
                <a:latin typeface="Arial Narrow" panose="020B0606020202030204" pitchFamily="34" charset="0"/>
              </a:rPr>
              <a:t> </a:t>
            </a:r>
            <a:r>
              <a:rPr lang="en-US" sz="2200" dirty="0">
                <a:latin typeface="Arial Narrow" panose="020B0606020202030204" pitchFamily="34" charset="0"/>
              </a:rPr>
              <a:t>production, distribution, marketing, sale or delivery of goods and services by electronic means. An e‑commerce transaction can be between enterprises, households, individuals, governments and other public or private organizations.</a:t>
            </a:r>
            <a:endParaRPr lang="ru-RU" sz="2200" dirty="0">
              <a:latin typeface="Arial Narrow" panose="020B0606020202030204" pitchFamily="34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95469" y="3581087"/>
            <a:ext cx="8822108" cy="239210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200" b="1" dirty="0">
                <a:latin typeface="Arial Narrow" panose="020B0606020202030204" pitchFamily="34" charset="0"/>
              </a:rPr>
              <a:t>Digital trade (USITC, </a:t>
            </a:r>
            <a:r>
              <a:rPr lang="en-US" sz="2200" u="sng" dirty="0">
                <a:latin typeface="Arial Narrow" panose="020B0606020202030204" pitchFamily="34" charset="0"/>
                <a:ea typeface="Calibri"/>
                <a:cs typeface="Times New Roman"/>
              </a:rPr>
              <a:t>Global Digital Trade 1: Market Opportunities and Key Foreign Trade Restrictions</a:t>
            </a:r>
            <a:r>
              <a:rPr lang="ru-RU" sz="2200" dirty="0">
                <a:latin typeface="Arial Narrow" panose="020B0606020202030204" pitchFamily="34" charset="0"/>
                <a:ea typeface="Calibri"/>
              </a:rPr>
              <a:t>,</a:t>
            </a:r>
            <a:r>
              <a:rPr lang="en-US" sz="2200" dirty="0">
                <a:latin typeface="Arial Narrow" panose="020B0606020202030204" pitchFamily="34" charset="0"/>
                <a:ea typeface="Calibri"/>
              </a:rPr>
              <a:t> 2017</a:t>
            </a:r>
            <a:r>
              <a:rPr lang="ru-RU" sz="2200" b="1" dirty="0">
                <a:latin typeface="Arial Narrow" panose="020B0606020202030204" pitchFamily="34" charset="0"/>
              </a:rPr>
              <a:t>): </a:t>
            </a:r>
            <a:r>
              <a:rPr lang="ru-RU" sz="2200" dirty="0">
                <a:latin typeface="Arial Narrow" panose="020B0606020202030204" pitchFamily="34" charset="0"/>
              </a:rPr>
              <a:t> </a:t>
            </a:r>
            <a:r>
              <a:rPr lang="en-US" sz="2200" dirty="0">
                <a:latin typeface="Arial Narrow" panose="020B0606020202030204" pitchFamily="34" charset="0"/>
              </a:rPr>
              <a:t>The delivery of products and services over the Internet by firms in any industry sector, and of associated products such as smartphones and Internet-connected sensors. While it includes provision of e-commerce platforms and related services, it excludes the value of sales of physical goods ordered online, as well as physical goods that have a digital counterpart (such as books, movies, music, and software sold on CDs or DVDs).</a:t>
            </a:r>
            <a:endParaRPr lang="ru-RU" sz="2200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70594" y="2770862"/>
            <a:ext cx="705573" cy="63094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500" b="1" dirty="0">
                <a:solidFill>
                  <a:srgbClr val="003D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 panose="020B0503020203020204" pitchFamily="34" charset="-52"/>
              </a:rPr>
              <a:t>VS</a:t>
            </a:r>
            <a:endParaRPr lang="ru-RU" sz="3500" b="1" dirty="0">
              <a:solidFill>
                <a:srgbClr val="003D7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540180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EA691A-E234-1F4F-B5AA-5919A8477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and Definitions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89B4F01-68A3-5E4D-90EB-8FCF4E56D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33FF-B3CE-4CDC-A681-B41E3EBA36BB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92765" y="1267204"/>
            <a:ext cx="8773949" cy="4580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prstClr val="black"/>
                </a:solidFill>
                <a:latin typeface="Arial Narrow" panose="020B0606020202030204" pitchFamily="34" charset="0"/>
              </a:rPr>
              <a:t>Trade in goods by electronic means</a:t>
            </a:r>
            <a:endParaRPr lang="ru-RU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0" lvl="1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</a:rPr>
              <a:t>goods, traded on e-platforms</a:t>
            </a:r>
            <a:endParaRPr lang="ru-RU" sz="2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0" lvl="1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en-US" sz="2000" i="1" dirty="0">
                <a:solidFill>
                  <a:prstClr val="black"/>
                </a:solidFill>
                <a:latin typeface="Arial Narrow" panose="020B0606020202030204" pitchFamily="34" charset="0"/>
              </a:rPr>
              <a:t>electronic transmissions </a:t>
            </a:r>
            <a:endParaRPr lang="ru-RU" sz="2000" i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0" lvl="1">
              <a:buFont typeface="Arial" panose="020B0604020202020204" pitchFamily="34" charset="0"/>
              <a:buChar char="•"/>
            </a:pPr>
            <a:endParaRPr lang="ru-RU" sz="2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0" lvl="1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prstClr val="black"/>
                </a:solidFill>
                <a:latin typeface="Arial Narrow" panose="020B0606020202030204" pitchFamily="34" charset="0"/>
              </a:rPr>
              <a:t>Trade in services by electronic means</a:t>
            </a:r>
            <a:endParaRPr lang="ru-RU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0" lvl="1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</a:rPr>
              <a:t>ICT services</a:t>
            </a:r>
            <a:r>
              <a:rPr lang="ru-RU" sz="20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</a:rPr>
              <a:t>- </a:t>
            </a:r>
            <a:r>
              <a:rPr lang="en-US" sz="2000" i="1" dirty="0">
                <a:solidFill>
                  <a:prstClr val="black"/>
                </a:solidFill>
                <a:latin typeface="Arial Narrow" panose="020B0606020202030204" pitchFamily="34" charset="0"/>
              </a:rPr>
              <a:t>UNCTAD approach, based on EBOPS classification</a:t>
            </a:r>
            <a:r>
              <a:rPr lang="ru-RU" sz="2000" i="1" dirty="0">
                <a:solidFill>
                  <a:prstClr val="black"/>
                </a:solidFill>
                <a:latin typeface="Arial Narrow" panose="020B0606020202030204" pitchFamily="34" charset="0"/>
              </a:rPr>
              <a:t>.</a:t>
            </a:r>
          </a:p>
          <a:p>
            <a:pPr marL="0" lvl="1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</a:rPr>
              <a:t>digitally-deliverable services</a:t>
            </a:r>
            <a:r>
              <a:rPr lang="ru-RU" sz="20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</a:rPr>
              <a:t>- </a:t>
            </a:r>
            <a:r>
              <a:rPr lang="en-US" sz="2000" i="1" dirty="0">
                <a:solidFill>
                  <a:prstClr val="black"/>
                </a:solidFill>
                <a:latin typeface="Arial Narrow" panose="020B0606020202030204" pitchFamily="34" charset="0"/>
              </a:rPr>
              <a:t>UNCTAD approach, based on EBOPS classification</a:t>
            </a:r>
            <a:r>
              <a:rPr lang="ru-RU" sz="2000" i="1" dirty="0">
                <a:solidFill>
                  <a:prstClr val="black"/>
                </a:solidFill>
                <a:latin typeface="Arial Narrow" panose="020B0606020202030204" pitchFamily="34" charset="0"/>
              </a:rPr>
              <a:t>.</a:t>
            </a:r>
          </a:p>
          <a:p>
            <a:pPr marL="0" lvl="1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</a:rPr>
              <a:t>services, traded on e-platforms</a:t>
            </a:r>
          </a:p>
          <a:p>
            <a:pPr marL="0" lvl="1"/>
            <a:endParaRPr lang="ru-RU" sz="2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0" lvl="1" indent="-285750"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180340" algn="l"/>
                <a:tab pos="685800" algn="l"/>
              </a:tabLst>
            </a:pPr>
            <a:r>
              <a:rPr lang="en-US" sz="2000" b="1" dirty="0">
                <a:solidFill>
                  <a:prstClr val="black"/>
                </a:solidFill>
                <a:latin typeface="Arial Narrow" panose="020B0606020202030204" pitchFamily="34" charset="0"/>
              </a:rPr>
              <a:t>E-commerce related services</a:t>
            </a:r>
            <a:r>
              <a:rPr lang="ru-RU" sz="2000" b="1" dirty="0">
                <a:solidFill>
                  <a:prstClr val="black"/>
                </a:solidFill>
                <a:latin typeface="Arial Narrow" panose="020B0606020202030204" pitchFamily="34" charset="0"/>
              </a:rPr>
              <a:t>:</a:t>
            </a:r>
          </a:p>
          <a:p>
            <a:pPr marL="0" lvl="1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</a:rPr>
              <a:t>key e-platforms operators’ services </a:t>
            </a:r>
            <a:r>
              <a:rPr lang="ru-RU" sz="2000" dirty="0">
                <a:solidFill>
                  <a:prstClr val="black"/>
                </a:solidFill>
                <a:latin typeface="Arial Narrow" panose="020B0606020202030204" pitchFamily="34" charset="0"/>
              </a:rPr>
              <a:t>(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</a:rPr>
              <a:t>software, security measures, information exchange</a:t>
            </a:r>
            <a:r>
              <a:rPr lang="ru-RU" sz="2000" dirty="0">
                <a:solidFill>
                  <a:prstClr val="black"/>
                </a:solidFill>
                <a:latin typeface="Arial Narrow" panose="020B0606020202030204" pitchFamily="34" charset="0"/>
              </a:rPr>
              <a:t>);</a:t>
            </a:r>
          </a:p>
          <a:p>
            <a:pPr marL="0" lvl="1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</a:rPr>
              <a:t>other e-platforms operators’ services</a:t>
            </a:r>
            <a:r>
              <a:rPr lang="ru-RU" sz="2000" dirty="0">
                <a:solidFill>
                  <a:prstClr val="black"/>
                </a:solidFill>
                <a:latin typeface="Arial Narrow" panose="020B0606020202030204" pitchFamily="34" charset="0"/>
              </a:rPr>
              <a:t> (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</a:rPr>
              <a:t>advertising, dispute resolution, rating, certification, quality control, insurance, storage, transportation, delivery, electronic banking, etc.</a:t>
            </a:r>
            <a:r>
              <a:rPr lang="ru-RU" sz="2000" dirty="0">
                <a:solidFill>
                  <a:prstClr val="black"/>
                </a:solidFill>
                <a:latin typeface="Arial Narrow" panose="020B0606020202030204" pitchFamily="34" charset="0"/>
              </a:rPr>
              <a:t>) </a:t>
            </a:r>
            <a:r>
              <a:rPr lang="ru-RU" sz="2000" i="1" dirty="0">
                <a:solidFill>
                  <a:prstClr val="black"/>
                </a:solidFill>
                <a:latin typeface="Arial Narrow" panose="020B0606020202030204" pitchFamily="34" charset="0"/>
              </a:rPr>
              <a:t>– </a:t>
            </a:r>
            <a:r>
              <a:rPr lang="en-US" sz="2000" i="1" dirty="0">
                <a:solidFill>
                  <a:prstClr val="black"/>
                </a:solidFill>
                <a:latin typeface="Arial Narrow" panose="020B0606020202030204" pitchFamily="34" charset="0"/>
              </a:rPr>
              <a:t>UNCITRAL approach</a:t>
            </a:r>
            <a:r>
              <a:rPr lang="ru-RU" sz="2000" dirty="0">
                <a:solidFill>
                  <a:prstClr val="black"/>
                </a:solidFill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21852" y="2553577"/>
            <a:ext cx="8040124" cy="141532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2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03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F0EBFBD-AC2B-4E6C-9332-117F47D05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90762" y="6363187"/>
            <a:ext cx="2133600" cy="365125"/>
          </a:xfrm>
        </p:spPr>
        <p:txBody>
          <a:bodyPr/>
          <a:lstStyle/>
          <a:p>
            <a:fld id="{27C333FF-B3CE-4CDC-A681-B41E3EBA36BB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7EEA691A-E234-1F4F-B5AA-5919A8477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289" y="390233"/>
            <a:ext cx="8229600" cy="561084"/>
          </a:xfrm>
        </p:spPr>
        <p:txBody>
          <a:bodyPr>
            <a:noAutofit/>
          </a:bodyPr>
          <a:lstStyle/>
          <a:p>
            <a:r>
              <a:rPr lang="en-US" dirty="0" err="1"/>
              <a:t>Servisification</a:t>
            </a:r>
            <a:r>
              <a:rPr lang="en-US" dirty="0"/>
              <a:t> and Digitalization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69661" y="1096867"/>
            <a:ext cx="78969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New Technologies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 (</a:t>
            </a:r>
            <a:r>
              <a:rPr lang="en-US" sz="1400" dirty="0">
                <a:latin typeface="Arial Narrow" panose="020B0606020202030204" pitchFamily="34" charset="0"/>
                <a:cs typeface="Arial" panose="020B0604020202020204" pitchFamily="34" charset="0"/>
              </a:rPr>
              <a:t>AI and robotics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) </a:t>
            </a:r>
            <a:r>
              <a:rPr lang="en-US" sz="1400" dirty="0">
                <a:latin typeface="Arial Narrow" panose="020B0606020202030204" pitchFamily="34" charset="0"/>
                <a:cs typeface="Arial" panose="020B0604020202020204" pitchFamily="34" charset="0"/>
              </a:rPr>
              <a:t>will lead to an increase of services in the global trade from </a:t>
            </a:r>
            <a: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>21%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 Narrow" panose="020B0606020202030204" pitchFamily="34" charset="0"/>
                <a:cs typeface="Arial" panose="020B0604020202020204" pitchFamily="34" charset="0"/>
              </a:rPr>
              <a:t>to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B05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25% </a:t>
            </a:r>
            <a:r>
              <a:rPr lang="en-US" sz="1400" dirty="0">
                <a:latin typeface="Arial Narrow" panose="020B0606020202030204" pitchFamily="34" charset="0"/>
                <a:cs typeface="Arial" panose="020B0604020202020204" pitchFamily="34" charset="0"/>
              </a:rPr>
              <a:t>by 2030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69661" y="1498366"/>
            <a:ext cx="7683228" cy="311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 Narrow" panose="020B0606020202030204" pitchFamily="34" charset="0"/>
                <a:cs typeface="Arial" panose="020B0604020202020204" pitchFamily="34" charset="0"/>
              </a:rPr>
              <a:t>The increase will be associated with the growing share of cross-border trade (</a:t>
            </a:r>
            <a:r>
              <a:rPr lang="en-US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1</a:t>
            </a:r>
            <a:r>
              <a:rPr lang="en-US" sz="1400" b="1" baseline="30000" dirty="0">
                <a:latin typeface="Arial Narrow" panose="020B0606020202030204" pitchFamily="34" charset="0"/>
                <a:cs typeface="Arial" panose="020B0604020202020204" pitchFamily="34" charset="0"/>
              </a:rPr>
              <a:t>st</a:t>
            </a:r>
            <a:r>
              <a:rPr lang="en-US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 Mode of Supply</a:t>
            </a:r>
            <a:r>
              <a:rPr lang="en-US" sz="1400" dirty="0">
                <a:latin typeface="Arial Narrow" panose="020B0606020202030204" pitchFamily="34" charset="0"/>
                <a:cs typeface="Arial" panose="020B0604020202020204" pitchFamily="34" charset="0"/>
              </a:rPr>
              <a:t>) </a:t>
            </a:r>
            <a:endParaRPr lang="ru-RU" sz="1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eeform 45"/>
          <p:cNvSpPr>
            <a:spLocks noEditPoints="1"/>
          </p:cNvSpPr>
          <p:nvPr/>
        </p:nvSpPr>
        <p:spPr bwMode="auto">
          <a:xfrm>
            <a:off x="560946" y="1106780"/>
            <a:ext cx="233256" cy="314536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45"/>
          <p:cNvSpPr>
            <a:spLocks noEditPoints="1"/>
          </p:cNvSpPr>
          <p:nvPr/>
        </p:nvSpPr>
        <p:spPr bwMode="auto">
          <a:xfrm>
            <a:off x="560943" y="1504044"/>
            <a:ext cx="233256" cy="314536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69660" y="1860913"/>
            <a:ext cx="7683228" cy="311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 Narrow" panose="020B0606020202030204" pitchFamily="34" charset="0"/>
                <a:cs typeface="Arial" panose="020B0604020202020204" pitchFamily="34" charset="0"/>
              </a:rPr>
              <a:t>The share of </a:t>
            </a:r>
            <a:r>
              <a:rPr lang="en-US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ICT-related</a:t>
            </a:r>
            <a:r>
              <a:rPr lang="en-US" sz="1400" dirty="0">
                <a:latin typeface="Arial Narrow" panose="020B0606020202030204" pitchFamily="34" charset="0"/>
                <a:cs typeface="Arial" panose="020B0604020202020204" pitchFamily="34" charset="0"/>
              </a:rPr>
              <a:t> services will increase</a:t>
            </a:r>
            <a:endParaRPr lang="ru-RU" sz="1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reeform 45"/>
          <p:cNvSpPr>
            <a:spLocks noEditPoints="1"/>
          </p:cNvSpPr>
          <p:nvPr/>
        </p:nvSpPr>
        <p:spPr bwMode="auto">
          <a:xfrm>
            <a:off x="559890" y="1891172"/>
            <a:ext cx="233256" cy="314536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892343" y="6316579"/>
            <a:ext cx="35929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 Narrow" panose="020B0606020202030204" pitchFamily="34" charset="0"/>
                <a:cs typeface="Arial" panose="020B0604020202020204" pitchFamily="34" charset="0"/>
              </a:rPr>
              <a:t>The transition to the 1</a:t>
            </a:r>
            <a:r>
              <a:rPr lang="en-US" sz="1400" baseline="30000" dirty="0">
                <a:latin typeface="Arial Narrow" panose="020B0606020202030204" pitchFamily="34" charset="0"/>
                <a:cs typeface="Arial" panose="020B0604020202020204" pitchFamily="34" charset="0"/>
              </a:rPr>
              <a:t>st</a:t>
            </a:r>
            <a:r>
              <a:rPr lang="en-US" sz="1400" dirty="0">
                <a:latin typeface="Arial Narrow" panose="020B0606020202030204" pitchFamily="34" charset="0"/>
                <a:cs typeface="Arial" panose="020B0604020202020204" pitchFamily="34" charset="0"/>
              </a:rPr>
              <a:t> Mode can not be easily done</a:t>
            </a:r>
            <a:endParaRPr lang="ru-RU" sz="1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7433" y="1024053"/>
            <a:ext cx="8464592" cy="1240004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955036" y="2263771"/>
            <a:ext cx="2959717" cy="529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>
                <a:latin typeface="Arial Narrow" panose="020B0606020202030204" pitchFamily="34" charset="0"/>
              </a:rPr>
              <a:t>The share of ICT-related services </a:t>
            </a:r>
          </a:p>
          <a:p>
            <a:r>
              <a:rPr lang="en-US" sz="1400" b="1" i="1" dirty="0">
                <a:latin typeface="Arial Narrow" panose="020B0606020202030204" pitchFamily="34" charset="0"/>
              </a:rPr>
              <a:t>in total global exports,</a:t>
            </a:r>
            <a:r>
              <a:rPr lang="ru-RU" sz="1400" b="1" i="1" dirty="0">
                <a:latin typeface="Arial Narrow" panose="020B0606020202030204" pitchFamily="34" charset="0"/>
              </a:rPr>
              <a:t> 2005-2017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706183" y="5840678"/>
            <a:ext cx="2034488" cy="311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latin typeface="Arial Narrow" panose="020B0606020202030204" pitchFamily="34" charset="0"/>
                <a:cs typeface="Arial" panose="020B0604020202020204" pitchFamily="34" charset="0"/>
              </a:rPr>
              <a:t>Source: UNCTAD.</a:t>
            </a:r>
            <a:endParaRPr lang="ru-RU" sz="1400" i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008766" y="2865729"/>
            <a:ext cx="2151435" cy="77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What’s next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>
                <a:latin typeface="Arial Narrow" panose="020B0606020202030204" pitchFamily="34" charset="0"/>
                <a:cs typeface="Arial" panose="020B0604020202020204" pitchFamily="34" charset="0"/>
              </a:rPr>
              <a:t>third unbundling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077354" y="3458434"/>
            <a:ext cx="2014257" cy="11695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>
                <a:latin typeface="Arial Narrow" panose="020B0606020202030204" pitchFamily="34" charset="0"/>
              </a:rPr>
              <a:t>Reducing the costs of performance in geographically distant locations </a:t>
            </a:r>
            <a:r>
              <a:rPr lang="ru-RU" sz="1400" dirty="0">
                <a:latin typeface="Arial Narrow" panose="020B0606020202030204" pitchFamily="34" charset="0"/>
              </a:rPr>
              <a:t>(«</a:t>
            </a:r>
            <a:r>
              <a:rPr lang="en-US" sz="1400" dirty="0">
                <a:latin typeface="Arial Narrow" panose="020B0606020202030204" pitchFamily="34" charset="0"/>
              </a:rPr>
              <a:t>virtual migration</a:t>
            </a:r>
            <a:r>
              <a:rPr lang="ru-RU" sz="1400" dirty="0">
                <a:latin typeface="Arial Narrow" panose="020B0606020202030204" pitchFamily="34" charset="0"/>
              </a:rPr>
              <a:t>»)</a:t>
            </a:r>
            <a:endParaRPr lang="ru-RU" sz="1400" i="1" dirty="0">
              <a:latin typeface="Arial Narrow" panose="020B0606020202030204" pitchFamily="34" charset="0"/>
            </a:endParaRPr>
          </a:p>
        </p:txBody>
      </p:sp>
      <p:cxnSp>
        <p:nvCxnSpPr>
          <p:cNvPr id="34" name="Соединительная линия уступом 33"/>
          <p:cNvCxnSpPr>
            <a:cxnSpLocks/>
            <a:stCxn id="21" idx="3"/>
            <a:endCxn id="32" idx="2"/>
          </p:cNvCxnSpPr>
          <p:nvPr/>
        </p:nvCxnSpPr>
        <p:spPr>
          <a:xfrm flipV="1">
            <a:off x="5485299" y="4627985"/>
            <a:ext cx="2599184" cy="184248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5991521" y="6199361"/>
            <a:ext cx="2034488" cy="311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i="1" dirty="0">
                <a:latin typeface="Arial Narrow" panose="020B0606020202030204" pitchFamily="34" charset="0"/>
                <a:cs typeface="Arial" panose="020B0604020202020204" pitchFamily="34" charset="0"/>
              </a:rPr>
              <a:t>Situation may change</a:t>
            </a:r>
            <a:endParaRPr lang="ru-RU" sz="1400" b="1" i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Диаграмма 26"/>
          <p:cNvGraphicFramePr>
            <a:graphicFrameLocks/>
          </p:cNvGraphicFramePr>
          <p:nvPr/>
        </p:nvGraphicFramePr>
        <p:xfrm>
          <a:off x="4519229" y="2746026"/>
          <a:ext cx="2433204" cy="3035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9" name="Chart 2"/>
          <p:cNvGraphicFramePr>
            <a:graphicFrameLocks/>
          </p:cNvGraphicFramePr>
          <p:nvPr/>
        </p:nvGraphicFramePr>
        <p:xfrm>
          <a:off x="-24446" y="2775100"/>
          <a:ext cx="4496830" cy="3319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3344539" y="2986596"/>
            <a:ext cx="1127845" cy="2920489"/>
          </a:xfrm>
          <a:prstGeom prst="roundRect">
            <a:avLst/>
          </a:prstGeom>
          <a:solidFill>
            <a:srgbClr val="C00000">
              <a:alpha val="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>
            <a:stCxn id="14" idx="2"/>
          </p:cNvCxnSpPr>
          <p:nvPr/>
        </p:nvCxnSpPr>
        <p:spPr>
          <a:xfrm>
            <a:off x="3908462" y="5907085"/>
            <a:ext cx="3369" cy="414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77381" y="5956179"/>
            <a:ext cx="3592956" cy="311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latin typeface="Arial Narrow" panose="020B0606020202030204" pitchFamily="34" charset="0"/>
                <a:cs typeface="Arial" panose="020B0604020202020204" pitchFamily="34" charset="0"/>
              </a:rPr>
              <a:t>Source: EC.</a:t>
            </a:r>
            <a:endParaRPr lang="ru-RU" sz="1400" i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2351150"/>
            <a:ext cx="4939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i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EU-28 exports of services to non-member countries by service item, </a:t>
            </a:r>
          </a:p>
          <a:p>
            <a:pPr algn="ctr"/>
            <a:r>
              <a:rPr lang="en-US" sz="1400" b="1" i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share of modes of supply (%), 2015</a:t>
            </a:r>
            <a:endParaRPr lang="ru-RU" sz="1400" b="1" i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608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EA691A-E234-1F4F-B5AA-5919A8477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in Services Sectors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89B4F01-68A3-5E4D-90EB-8FCF4E56D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33FF-B3CE-4CDC-A681-B41E3EBA36BB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814063"/>
              </p:ext>
            </p:extLst>
          </p:nvPr>
        </p:nvGraphicFramePr>
        <p:xfrm>
          <a:off x="676304" y="1063153"/>
          <a:ext cx="8028170" cy="517508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72862">
                  <a:extLst>
                    <a:ext uri="{9D8B030D-6E8A-4147-A177-3AD203B41FA5}">
                      <a16:colId xmlns:a16="http://schemas.microsoft.com/office/drawing/2014/main" val="2681264118"/>
                    </a:ext>
                  </a:extLst>
                </a:gridCol>
                <a:gridCol w="1688564">
                  <a:extLst>
                    <a:ext uri="{9D8B030D-6E8A-4147-A177-3AD203B41FA5}">
                      <a16:colId xmlns:a16="http://schemas.microsoft.com/office/drawing/2014/main" val="2631103008"/>
                    </a:ext>
                  </a:extLst>
                </a:gridCol>
                <a:gridCol w="1689090">
                  <a:extLst>
                    <a:ext uri="{9D8B030D-6E8A-4147-A177-3AD203B41FA5}">
                      <a16:colId xmlns:a16="http://schemas.microsoft.com/office/drawing/2014/main" val="4192820790"/>
                    </a:ext>
                  </a:extLst>
                </a:gridCol>
                <a:gridCol w="1682600">
                  <a:extLst>
                    <a:ext uri="{9D8B030D-6E8A-4147-A177-3AD203B41FA5}">
                      <a16:colId xmlns:a16="http://schemas.microsoft.com/office/drawing/2014/main" val="1216563523"/>
                    </a:ext>
                  </a:extLst>
                </a:gridCol>
                <a:gridCol w="1695054">
                  <a:extLst>
                    <a:ext uri="{9D8B030D-6E8A-4147-A177-3AD203B41FA5}">
                      <a16:colId xmlns:a16="http://schemas.microsoft.com/office/drawing/2014/main" val="635769162"/>
                    </a:ext>
                  </a:extLst>
                </a:gridCol>
              </a:tblGrid>
              <a:tr h="1067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+mn-cs"/>
                        </a:rPr>
                        <a:t>Sector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Lower marginal costs for companies and consumer prices in the sector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An increase of cross-border trade (1</a:t>
                      </a:r>
                      <a:r>
                        <a:rPr lang="en-US" sz="1400" baseline="30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st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 Mode of Supply) compared to traditional methods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Increased competition in digital niches, mergers and acquisitions between</a:t>
                      </a:r>
                      <a:r>
                        <a:rPr lang="en-US" sz="1400" baseline="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  TNCs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 and local distributors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Growing</a:t>
                      </a:r>
                      <a:r>
                        <a:rPr lang="en-US" sz="1400" baseline="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 c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ommunication and coordination role of digital platforms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/>
                </a:tc>
                <a:extLst>
                  <a:ext uri="{0D108BD9-81ED-4DB2-BD59-A6C34878D82A}">
                    <a16:rowId xmlns:a16="http://schemas.microsoft.com/office/drawing/2014/main" val="394521851"/>
                  </a:ext>
                </a:extLst>
              </a:tr>
              <a:tr h="265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ICT services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</a:endParaRPr>
                    </a:p>
                  </a:txBody>
                  <a:tcPr marL="47873" marR="478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627660"/>
                  </a:ext>
                </a:extLst>
              </a:tr>
              <a:tr h="488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+mn-cs"/>
                        </a:rPr>
                        <a:t>Insurance</a:t>
                      </a:r>
                      <a:r>
                        <a:rPr lang="en-US" sz="1400" baseline="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+mn-cs"/>
                        </a:rPr>
                        <a:t> and pension services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/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–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/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–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40013"/>
                  </a:ext>
                </a:extLst>
              </a:tr>
              <a:tr h="2441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+mn-cs"/>
                        </a:rPr>
                        <a:t>Financial</a:t>
                      </a:r>
                      <a:r>
                        <a:rPr lang="en-US" sz="1400" baseline="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+mn-cs"/>
                        </a:rPr>
                        <a:t> services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 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/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–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580366"/>
                  </a:ext>
                </a:extLst>
              </a:tr>
              <a:tr h="488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Other business services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+/-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590817"/>
                  </a:ext>
                </a:extLst>
              </a:tr>
              <a:tr h="488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Education services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017000"/>
                  </a:ext>
                </a:extLst>
              </a:tr>
              <a:tr h="710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Health</a:t>
                      </a:r>
                      <a:r>
                        <a:rPr lang="en-US" sz="1400" baseline="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 services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</a:endParaRPr>
                    </a:p>
                  </a:txBody>
                  <a:tcPr marL="47873" marR="478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/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–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5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/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–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384578"/>
                  </a:ext>
                </a:extLst>
              </a:tr>
              <a:tr h="416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Audio-visual services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112763"/>
                  </a:ext>
                </a:extLst>
              </a:tr>
              <a:tr h="488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Tourism-related</a:t>
                      </a:r>
                      <a:r>
                        <a:rPr lang="en-US" sz="1400" baseline="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services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567022"/>
                  </a:ext>
                </a:extLst>
              </a:tr>
              <a:tr h="416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+mn-cs"/>
                        </a:rPr>
                        <a:t>Transport</a:t>
                      </a:r>
                      <a:r>
                        <a:rPr lang="en-US" sz="1400" baseline="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+mn-cs"/>
                        </a:rPr>
                        <a:t> services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</a:rPr>
                        <a:t>+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73" marR="4787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35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563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549E3C41-6D7C-4B04-A9BE-78DCB287AD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0137334"/>
              </p:ext>
            </p:extLst>
          </p:nvPr>
        </p:nvGraphicFramePr>
        <p:xfrm>
          <a:off x="248729" y="1636345"/>
          <a:ext cx="8735667" cy="4514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EA691A-E234-1F4F-B5AA-5919A8477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Trade Policy: Digital STRI OECD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89B4F01-68A3-5E4D-90EB-8FCF4E56D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33FF-B3CE-4CDC-A681-B41E3EBA36BB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08292" y="961732"/>
            <a:ext cx="8735667" cy="933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800" dirty="0">
                <a:latin typeface="Arial Narrow" panose="020B0606020202030204" pitchFamily="34" charset="0"/>
              </a:rPr>
              <a:t>The Digital Services Trade Restrictiveness Index database identifies and catalogues barriers that affect trade in digitally enabled services across 46 countries.</a:t>
            </a:r>
          </a:p>
          <a:p>
            <a:endParaRPr lang="ru-RU" sz="1800" dirty="0">
              <a:latin typeface="Arial Narrow" panose="020B060602020203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2964" y="2201838"/>
            <a:ext cx="1252397" cy="2784942"/>
          </a:xfrm>
          <a:prstGeom prst="roundRect">
            <a:avLst/>
          </a:prstGeom>
          <a:solidFill>
            <a:srgbClr val="C00000">
              <a:alpha val="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453373" y="1541478"/>
            <a:ext cx="6531024" cy="20546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r"/>
            <a:r>
              <a:rPr lang="en-US" sz="1800" dirty="0">
                <a:latin typeface="Arial Narrow" panose="020B0606020202030204" pitchFamily="34" charset="0"/>
              </a:rPr>
              <a:t>The policy measures are categorized under five policy areas:</a:t>
            </a:r>
          </a:p>
          <a:p>
            <a:pPr marL="285750" lvl="0" indent="-285750" algn="r"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55% - infrastructure and connectivity</a:t>
            </a:r>
          </a:p>
          <a:p>
            <a:pPr marL="285750" lvl="0" indent="-285750" algn="r"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12% - electronic transactions</a:t>
            </a:r>
            <a:r>
              <a:rPr lang="ru-RU" sz="1800" dirty="0">
                <a:latin typeface="Arial Narrow" panose="020B0606020202030204" pitchFamily="34" charset="0"/>
              </a:rPr>
              <a:t> </a:t>
            </a:r>
            <a:endParaRPr lang="en-US" sz="1800" dirty="0">
              <a:latin typeface="Arial Narrow" panose="020B0606020202030204" pitchFamily="34" charset="0"/>
            </a:endParaRPr>
          </a:p>
          <a:p>
            <a:pPr marL="285750" lvl="0" indent="-285750" algn="r"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5% - payment systems</a:t>
            </a:r>
            <a:r>
              <a:rPr lang="ru-RU" sz="1800" dirty="0">
                <a:latin typeface="Arial Narrow" panose="020B0606020202030204" pitchFamily="34" charset="0"/>
              </a:rPr>
              <a:t> </a:t>
            </a:r>
            <a:endParaRPr lang="en-US" sz="1800" dirty="0">
              <a:latin typeface="Arial Narrow" panose="020B0606020202030204" pitchFamily="34" charset="0"/>
            </a:endParaRPr>
          </a:p>
          <a:p>
            <a:pPr marL="285750" lvl="0" indent="-285750" algn="r"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17% - intellectual property rights</a:t>
            </a:r>
            <a:endParaRPr lang="ru-RU" sz="1800" dirty="0">
              <a:latin typeface="Arial Narrow" panose="020B0606020202030204" pitchFamily="34" charset="0"/>
            </a:endParaRPr>
          </a:p>
          <a:p>
            <a:pPr marL="285750" lvl="0" indent="-285750" algn="r"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11% - other barriers</a:t>
            </a:r>
            <a:endParaRPr lang="ru-RU" sz="1800" dirty="0">
              <a:latin typeface="Arial Narrow" panose="020B0606020202030204" pitchFamily="34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45198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EA691A-E234-1F4F-B5AA-5919A8477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STRI OECD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89B4F01-68A3-5E4D-90EB-8FCF4E56D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33FF-B3CE-4CDC-A681-B41E3EBA36BB}" type="slidenum">
              <a:rPr lang="ru-RU" smtClean="0"/>
              <a:pPr/>
              <a:t>8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938389"/>
              </p:ext>
            </p:extLst>
          </p:nvPr>
        </p:nvGraphicFramePr>
        <p:xfrm>
          <a:off x="188428" y="961732"/>
          <a:ext cx="8755531" cy="5113596"/>
        </p:xfrm>
        <a:graphic>
          <a:graphicData uri="http://schemas.openxmlformats.org/drawingml/2006/table">
            <a:tbl>
              <a:tblPr firstRow="1" firstCol="1" bandRow="1"/>
              <a:tblGrid>
                <a:gridCol w="4432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2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129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Barrier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63" marR="20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63" marR="20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888"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Infrastructure</a:t>
                      </a:r>
                      <a:r>
                        <a:rPr lang="en-US" sz="1600" b="1" baseline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Connectivity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63" marR="20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257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Application of the accountability principle in cross-border transfer of personal data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63" marR="20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US is the only country,</a:t>
                      </a:r>
                      <a:r>
                        <a:rPr lang="en-US" sz="1600" baseline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where the regulation </a:t>
                      </a: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entities companies exporting data</a:t>
                      </a:r>
                      <a:r>
                        <a:rPr lang="en-US" sz="1600" baseline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remain liable in case of misuse.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63" marR="20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8257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ross-border transfer of personal data is possible to countries with substantially similar privacy protection laws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63" marR="20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 is considered as discrimination.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63" marR="20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881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Electronic Transactions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2" marR="51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825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Laws or regulations provide electronic signature with the equivalent legal validity with hand-written signature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2" marR="51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Electronic</a:t>
                      </a:r>
                      <a:r>
                        <a:rPr lang="en-US" sz="1600" baseline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signature is valid under all countries’ laws.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2" marR="51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087"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Intellectual Property</a:t>
                      </a:r>
                      <a:r>
                        <a:rPr lang="en-US" sz="1600" b="1" baseline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Rights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316" marR="2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8257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Discriminatory treatment of foreigners for the protection of trademarks, copyrights and related rights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316" marR="2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 doesn’t take into account countries’ notifications of exceptions in TRIPS Council. There are some factual mistakes.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316" marR="2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68257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Enforcement of intellectual property rights (judicial, administrative,</a:t>
                      </a:r>
                      <a:r>
                        <a:rPr lang="en-US" sz="1600" baseline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criminal enforcement)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316" marR="2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laws</a:t>
                      </a:r>
                      <a:r>
                        <a:rPr lang="en-US" sz="1600" baseline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all countries implies the enforcement mechanisms.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316" marR="2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1118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22145" y="6056133"/>
            <a:ext cx="1522111" cy="6208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449" y="345094"/>
            <a:ext cx="8229600" cy="1142999"/>
          </a:xfrm>
        </p:spPr>
        <p:txBody>
          <a:bodyPr>
            <a:normAutofit/>
          </a:bodyPr>
          <a:lstStyle/>
          <a:p>
            <a:r>
              <a:rPr lang="en-US" sz="2600" dirty="0"/>
              <a:t>Digital Trade Policy Restrictiveness: Estimation Results</a:t>
            </a:r>
            <a:endParaRPr lang="ru-RU" sz="2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33FF-B3CE-4CDC-A681-B41E3EBA36BB}" type="slidenum">
              <a:rPr lang="ru-RU" smtClean="0"/>
              <a:pPr/>
              <a:t>9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441428"/>
              </p:ext>
            </p:extLst>
          </p:nvPr>
        </p:nvGraphicFramePr>
        <p:xfrm>
          <a:off x="351789" y="1370472"/>
          <a:ext cx="8229479" cy="2331388"/>
        </p:xfrm>
        <a:graphic>
          <a:graphicData uri="http://schemas.openxmlformats.org/drawingml/2006/table">
            <a:tbl>
              <a:tblPr/>
              <a:tblGrid>
                <a:gridCol w="1040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9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9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9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9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1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91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91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91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910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991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643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12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</a:t>
                      </a:r>
                      <a:endParaRPr lang="ru-RU" sz="1100" b="1" i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SA</a:t>
                      </a:r>
                      <a:endParaRPr lang="ru-RU" sz="1100" b="1" i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SB</a:t>
                      </a:r>
                      <a:endParaRPr lang="ru-RU" sz="1100" b="1" i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SC</a:t>
                      </a:r>
                      <a:endParaRPr lang="ru-RU" sz="1100" b="1" i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SD</a:t>
                      </a:r>
                      <a:endParaRPr lang="ru-RU" sz="1100" b="1" i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SE</a:t>
                      </a:r>
                      <a:endParaRPr lang="ru-RU" sz="1100" b="1" i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SF</a:t>
                      </a:r>
                      <a:endParaRPr lang="ru-RU" sz="1100" b="1" i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SG</a:t>
                      </a:r>
                      <a:endParaRPr lang="ru-RU" sz="1100" b="1" i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SH</a:t>
                      </a:r>
                      <a:endParaRPr lang="ru-RU" sz="1100" b="1" i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SI</a:t>
                      </a:r>
                      <a:endParaRPr lang="ru-RU" sz="1100" b="1" i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SJ</a:t>
                      </a:r>
                      <a:endParaRPr lang="ru-RU" sz="1100" b="1" i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SK</a:t>
                      </a:r>
                      <a:endParaRPr lang="ru-RU" sz="1100" b="1" i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Infrastructure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-0.310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-5.452***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-1.995**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-0.367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0.452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-0.686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-0.445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-3.291***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-0.363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-1.622***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-2.556***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-0.926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5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Electronic transactions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-0.889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-9.918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5.366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-1.415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0.915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3.111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1.446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1.651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5.542**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-1.485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5.269*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-2.753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Electronic payments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3.638**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4.664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6.951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4.950***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6.980***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7.680*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6.827**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18.23***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1.834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6.518*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2.622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11.43***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IPR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-2.505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13.37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-5.018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-4.687***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-9.042***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-12.19**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-5.936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-9.924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5.178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7.230*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11.09**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-1.762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Other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1.712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14.22***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2.548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3.182***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3.339**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5.495*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4.013*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3.437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2.046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5.636***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0.641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2.722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58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Time-fixed effects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Controls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6732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</a:p>
                    <a:p>
                      <a:pPr marL="0" marR="0" lvl="0" indent="0" algn="ctr" defTabSz="116732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3958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Number of observations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174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159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174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174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174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166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173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173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174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173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173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168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441609" y="5241307"/>
            <a:ext cx="4570214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000" dirty="0">
                <a:latin typeface="Arial Narrow" panose="020B0606020202030204" pitchFamily="34" charset="0"/>
              </a:rPr>
              <a:t>* </a:t>
            </a:r>
            <a:r>
              <a:rPr lang="en-US" sz="1000" dirty="0">
                <a:latin typeface="Arial Narrow" panose="020B0606020202030204" pitchFamily="34" charset="0"/>
              </a:rPr>
              <a:t>p</a:t>
            </a:r>
            <a:r>
              <a:rPr lang="ru-RU" sz="1000" dirty="0">
                <a:latin typeface="Arial Narrow" panose="020B0606020202030204" pitchFamily="34" charset="0"/>
              </a:rPr>
              <a:t>&lt;0.10, ** </a:t>
            </a:r>
            <a:r>
              <a:rPr lang="en-US" sz="1000" dirty="0">
                <a:latin typeface="Arial Narrow" panose="020B0606020202030204" pitchFamily="34" charset="0"/>
              </a:rPr>
              <a:t>p</a:t>
            </a:r>
            <a:r>
              <a:rPr lang="ru-RU" sz="1000" dirty="0">
                <a:latin typeface="Arial Narrow" panose="020B0606020202030204" pitchFamily="34" charset="0"/>
              </a:rPr>
              <a:t>&lt;0.05, *** </a:t>
            </a:r>
            <a:r>
              <a:rPr lang="en-US" sz="1000" dirty="0">
                <a:latin typeface="Arial Narrow" panose="020B0606020202030204" pitchFamily="34" charset="0"/>
              </a:rPr>
              <a:t>p</a:t>
            </a:r>
            <a:r>
              <a:rPr lang="ru-RU" sz="1000" dirty="0">
                <a:latin typeface="Arial Narrow" panose="020B0606020202030204" pitchFamily="34" charset="0"/>
              </a:rPr>
              <a:t>&lt;0.01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87271" y="5487528"/>
          <a:ext cx="8229479" cy="12271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2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9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5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2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94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Abbreviation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2" marR="514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Sector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2" marR="514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Abbreviation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2" marR="514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Sector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2" marR="5144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9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2" marR="514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Services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2" marR="514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SF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2" marR="51442" marT="0" marB="0">
                    <a:solidFill>
                      <a:srgbClr val="0366A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Insurance and pension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2" marR="5144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9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SA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2" marR="514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Manufacturing services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2" marR="514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2" marR="51442" marT="0" marB="0">
                    <a:solidFill>
                      <a:srgbClr val="0366A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Financial services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2" marR="5144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3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SB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2" marR="514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Maintenance and repair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2" marR="514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SH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2" marR="51442" marT="0" marB="0">
                    <a:solidFill>
                      <a:srgbClr val="0366A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Charges of the use</a:t>
                      </a:r>
                      <a:r>
                        <a:rPr lang="en-US" sz="1000" baseline="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of IP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2" marR="5144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3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SC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2" marR="514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Transport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2" marR="514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SI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2" marR="51442" marT="0" marB="0">
                    <a:solidFill>
                      <a:srgbClr val="0366A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ICT services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2" marR="5144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49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SD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2" marR="514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Travel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2" marR="514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SJ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2" marR="51442" marT="0" marB="0">
                    <a:solidFill>
                      <a:srgbClr val="0366A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Other</a:t>
                      </a:r>
                      <a:r>
                        <a:rPr lang="en-US" sz="1000" baseline="0" dirty="0"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 business services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2" marR="5144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3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SE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2" marR="514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Construction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2" marR="514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SK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2" marR="51442" marT="0" marB="0">
                    <a:solidFill>
                      <a:srgbClr val="0366A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Personal,</a:t>
                      </a:r>
                      <a:r>
                        <a:rPr lang="en-US" sz="1000" baseline="0" dirty="0"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 cultural and recreational services</a:t>
                      </a:r>
                      <a:endParaRPr lang="ru-RU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2" marR="5144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Таблица 4">
            <a:extLst>
              <a:ext uri="{FF2B5EF4-FFF2-40B4-BE49-F238E27FC236}">
                <a16:creationId xmlns:a16="http://schemas.microsoft.com/office/drawing/2014/main" id="{0A63FDC3-D8CB-41A7-88A3-833FD80EF2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106190"/>
              </p:ext>
            </p:extLst>
          </p:nvPr>
        </p:nvGraphicFramePr>
        <p:xfrm>
          <a:off x="387271" y="3835225"/>
          <a:ext cx="8193997" cy="1436810"/>
        </p:xfrm>
        <a:graphic>
          <a:graphicData uri="http://schemas.openxmlformats.org/drawingml/2006/table">
            <a:tbl>
              <a:tblPr/>
              <a:tblGrid>
                <a:gridCol w="916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4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64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64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6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64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64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64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64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647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647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647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220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</a:t>
                      </a:r>
                      <a:endParaRPr lang="ru-RU" sz="1100" b="1" i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SA</a:t>
                      </a:r>
                      <a:endParaRPr lang="ru-RU" sz="1100" b="1" i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SB</a:t>
                      </a:r>
                      <a:endParaRPr lang="ru-RU" sz="1100" b="1" i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SC</a:t>
                      </a:r>
                      <a:endParaRPr lang="ru-RU" sz="1100" b="1" i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SD</a:t>
                      </a:r>
                      <a:endParaRPr lang="ru-RU" sz="1100" b="1" i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SE</a:t>
                      </a:r>
                      <a:endParaRPr lang="ru-RU" sz="1100" b="1" i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SF</a:t>
                      </a:r>
                      <a:endParaRPr lang="ru-RU" sz="1100" b="1" i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SG</a:t>
                      </a:r>
                      <a:endParaRPr lang="ru-RU" sz="1100" b="1" i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SH</a:t>
                      </a:r>
                      <a:endParaRPr lang="ru-RU" sz="1100" b="1" i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SI</a:t>
                      </a:r>
                      <a:endParaRPr lang="ru-RU" sz="1100" b="1" i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SJ</a:t>
                      </a:r>
                      <a:endParaRPr lang="ru-RU" sz="1100" b="1" i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SK</a:t>
                      </a:r>
                      <a:endParaRPr lang="ru-RU" sz="1100" b="1" i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0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Data localization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0.0838**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0.00176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0.0866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0.0540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0.0848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-0.103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0.290***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0.274*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0.387***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0.101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0.223**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0.289***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8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Time-fixed effects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Controls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6732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YES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9606" marR="496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Number of observations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174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159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174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174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174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166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173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173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174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173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173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168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1442" marR="514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65825" y="773751"/>
            <a:ext cx="71341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>
                <a:latin typeface="Arial Narrow" panose="020B0606020202030204" pitchFamily="34" charset="0"/>
              </a:rPr>
              <a:t>I step</a:t>
            </a:r>
            <a:r>
              <a:rPr lang="ru-RU" sz="1400" b="1" u="sng" dirty="0">
                <a:latin typeface="Arial Narrow" panose="020B0606020202030204" pitchFamily="34" charset="0"/>
              </a:rPr>
              <a:t>: </a:t>
            </a:r>
            <a:r>
              <a:rPr lang="en-US" sz="1400" dirty="0">
                <a:latin typeface="Arial Narrow" panose="020B0606020202030204" pitchFamily="34" charset="0"/>
              </a:rPr>
              <a:t>to estimate AVE of NTM in trade in services </a:t>
            </a:r>
            <a:r>
              <a:rPr lang="ru-RU" sz="1400" dirty="0">
                <a:latin typeface="Arial Narrow" panose="020B0606020202030204" pitchFamily="34" charset="0"/>
              </a:rPr>
              <a:t>(</a:t>
            </a:r>
            <a:r>
              <a:rPr lang="en-US" sz="1400" dirty="0">
                <a:latin typeface="Arial Narrow" panose="020B0606020202030204" pitchFamily="34" charset="0"/>
              </a:rPr>
              <a:t>based on</a:t>
            </a:r>
            <a:r>
              <a:rPr lang="ru-RU" sz="1400" dirty="0">
                <a:latin typeface="Arial Narrow" panose="020B0606020202030204" pitchFamily="34" charset="0"/>
              </a:rPr>
              <a:t> </a:t>
            </a:r>
            <a:r>
              <a:rPr lang="fr-FR" sz="1400" dirty="0">
                <a:latin typeface="Arial Narrow" panose="020B0606020202030204" pitchFamily="34" charset="0"/>
              </a:rPr>
              <a:t>Fontagne L. et al. (2011)</a:t>
            </a:r>
            <a:r>
              <a:rPr lang="ru-RU" sz="1400" dirty="0">
                <a:latin typeface="Arial Narrow" panose="020B0606020202030204" pitchFamily="34" charset="0"/>
              </a:rPr>
              <a:t>)</a:t>
            </a:r>
            <a:endParaRPr lang="en-US" sz="1400" dirty="0">
              <a:latin typeface="Arial Narrow" panose="020B0606020202030204" pitchFamily="34" charset="0"/>
            </a:endParaRPr>
          </a:p>
          <a:p>
            <a:r>
              <a:rPr lang="en-US" sz="1400" b="1" u="sng" dirty="0">
                <a:latin typeface="Arial Narrow" panose="020B0606020202030204" pitchFamily="34" charset="0"/>
              </a:rPr>
              <a:t>II step</a:t>
            </a:r>
            <a:r>
              <a:rPr lang="ru-RU" sz="1400" b="1" u="sng" dirty="0">
                <a:latin typeface="Arial Narrow" panose="020B0606020202030204" pitchFamily="34" charset="0"/>
              </a:rPr>
              <a:t>: </a:t>
            </a:r>
            <a:r>
              <a:rPr lang="en-US" sz="1400" dirty="0">
                <a:latin typeface="Arial Narrow" panose="020B0606020202030204" pitchFamily="34" charset="0"/>
              </a:rPr>
              <a:t>to estimate the particular measures’ impact in the total level of NTM (USITC approach)</a:t>
            </a:r>
          </a:p>
        </p:txBody>
      </p:sp>
    </p:spTree>
    <p:extLst>
      <p:ext uri="{BB962C8B-B14F-4D97-AF65-F5344CB8AC3E}">
        <p14:creationId xmlns:p14="http://schemas.microsoft.com/office/powerpoint/2010/main" val="10509525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АВТ">
      <a:dk1>
        <a:srgbClr val="1C1C1C"/>
      </a:dk1>
      <a:lt1>
        <a:sysClr val="window" lastClr="FFFFFF"/>
      </a:lt1>
      <a:dk2>
        <a:srgbClr val="1C1C1C"/>
      </a:dk2>
      <a:lt2>
        <a:srgbClr val="FFFFFF"/>
      </a:lt2>
      <a:accent1>
        <a:srgbClr val="0366A7"/>
      </a:accent1>
      <a:accent2>
        <a:srgbClr val="0070C0"/>
      </a:accent2>
      <a:accent3>
        <a:srgbClr val="00B0F0"/>
      </a:accent3>
      <a:accent4>
        <a:srgbClr val="548DD4"/>
      </a:accent4>
      <a:accent5>
        <a:srgbClr val="B8CCE4"/>
      </a:accent5>
      <a:accent6>
        <a:srgbClr val="DBE5F1"/>
      </a:accent6>
      <a:hlink>
        <a:srgbClr val="003D7B"/>
      </a:hlink>
      <a:folHlink>
        <a:srgbClr val="C0504D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31338</TotalTime>
  <Words>1666</Words>
  <Application>Microsoft Office PowerPoint</Application>
  <PresentationFormat>On-screen Show (4:3)</PresentationFormat>
  <Paragraphs>481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Narrow</vt:lpstr>
      <vt:lpstr>Calibri</vt:lpstr>
      <vt:lpstr>Palatino Linotype</vt:lpstr>
      <vt:lpstr>PT Sans</vt:lpstr>
      <vt:lpstr>PT Sans Narrow</vt:lpstr>
      <vt:lpstr>Wingdings</vt:lpstr>
      <vt:lpstr>Тема Office</vt:lpstr>
      <vt:lpstr>PowerPoint Presentation</vt:lpstr>
      <vt:lpstr>Outline of the Presentation</vt:lpstr>
      <vt:lpstr>Scope and Definitions</vt:lpstr>
      <vt:lpstr>Scope and Definitions</vt:lpstr>
      <vt:lpstr>Servisification and Digitalization</vt:lpstr>
      <vt:lpstr>Trends in Services Sectors</vt:lpstr>
      <vt:lpstr>Digital Trade Policy: Digital STRI OECD</vt:lpstr>
      <vt:lpstr>Digital STRI OECD</vt:lpstr>
      <vt:lpstr>Digital Trade Policy Restrictiveness: Estimation Results</vt:lpstr>
      <vt:lpstr>International Agenda</vt:lpstr>
      <vt:lpstr>Digital Trade Policy Agenda: BRICS Common Interests</vt:lpstr>
      <vt:lpstr>Thank you for your attention!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Masha</dc:creator>
  <cp:keywords/>
  <dc:description/>
  <cp:lastModifiedBy>Benjamin Bakwenye</cp:lastModifiedBy>
  <cp:revision>170</cp:revision>
  <dcterms:created xsi:type="dcterms:W3CDTF">2018-11-28T05:29:13Z</dcterms:created>
  <dcterms:modified xsi:type="dcterms:W3CDTF">2019-12-13T08:44:07Z</dcterms:modified>
  <cp:category/>
</cp:coreProperties>
</file>